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70" r:id="rId2"/>
  </p:sldIdLst>
  <p:sldSz cx="51206400" cy="329184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656" userDrawn="1">
          <p15:clr>
            <a:srgbClr val="A4A3A4"/>
          </p15:clr>
        </p15:guide>
        <p15:guide id="2" pos="22704" userDrawn="1">
          <p15:clr>
            <a:srgbClr val="A4A3A4"/>
          </p15:clr>
        </p15:guide>
        <p15:guide id="3" pos="10416" userDrawn="1">
          <p15:clr>
            <a:srgbClr val="A4A3A4"/>
          </p15:clr>
        </p15:guide>
        <p15:guide id="4" pos="1056" userDrawn="1">
          <p15:clr>
            <a:srgbClr val="A4A3A4"/>
          </p15:clr>
        </p15:guide>
        <p15:guide id="5" pos="10957">
          <p15:clr>
            <a:srgbClr val="A4A3A4"/>
          </p15:clr>
        </p15:guide>
        <p15:guide id="6" pos="299">
          <p15:clr>
            <a:srgbClr val="A4A3A4"/>
          </p15:clr>
        </p15:guide>
        <p15:guide id="7" orient="horz" pos="19848" userDrawn="1">
          <p15:clr>
            <a:srgbClr val="A4A3A4"/>
          </p15:clr>
        </p15:guide>
        <p15:guide id="8" orient="horz" pos="2856" userDrawn="1">
          <p15:clr>
            <a:srgbClr val="A4A3A4"/>
          </p15:clr>
        </p15:guide>
        <p15:guide id="9" pos="31224" userDrawn="1">
          <p15:clr>
            <a:srgbClr val="A4A3A4"/>
          </p15:clr>
        </p15:guide>
        <p15:guide id="10" pos="16778">
          <p15:clr>
            <a:srgbClr val="A4A3A4"/>
          </p15:clr>
        </p15:guide>
        <p15:guide id="11" pos="29352" userDrawn="1">
          <p15:clr>
            <a:srgbClr val="A4A3A4"/>
          </p15:clr>
        </p15:guide>
        <p15:guide id="12" pos="59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Sean Gordon" initials="SG [4] [2]" lastIdx="3" clrIdx="6">
    <p:extLst/>
  </p:cmAuthor>
  <p:cmAuthor id="1" name="Sean Gordon" initials="SG" lastIdx="2" clrIdx="0">
    <p:extLst/>
  </p:cmAuthor>
  <p:cmAuthor id="8" name="Sean Gordon" initials="SG [5] [2]" lastIdx="3" clrIdx="7">
    <p:extLst/>
  </p:cmAuthor>
  <p:cmAuthor id="2" name="Sean Gordon" initials="SG [2]" lastIdx="1" clrIdx="1">
    <p:extLst/>
  </p:cmAuthor>
  <p:cmAuthor id="3" name="Sean Gordon" initials="SG [3]" lastIdx="1" clrIdx="2">
    <p:extLst/>
  </p:cmAuthor>
  <p:cmAuthor id="4" name="Sean Gordon" initials="SG [4]" lastIdx="1" clrIdx="3">
    <p:extLst/>
  </p:cmAuthor>
  <p:cmAuthor id="5" name="Sean Gordon" initials="SG [5]" lastIdx="1" clrIdx="4">
    <p:extLst/>
  </p:cmAuthor>
  <p:cmAuthor id="6" name="Sean Gordon" initials="SG [3] [2]" lastIdx="3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EFCE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4386"/>
    <p:restoredTop sz="97565" autoAdjust="0"/>
  </p:normalViewPr>
  <p:slideViewPr>
    <p:cSldViewPr snapToGrid="0" snapToObjects="1">
      <p:cViewPr>
        <p:scale>
          <a:sx n="62" d="100"/>
          <a:sy n="62" d="100"/>
        </p:scale>
        <p:origin x="-3544" y="144"/>
      </p:cViewPr>
      <p:guideLst>
        <p:guide orient="horz" pos="10656"/>
        <p:guide pos="22704"/>
        <p:guide pos="10416"/>
        <p:guide pos="1056"/>
        <p:guide pos="10957"/>
        <p:guide pos="299"/>
        <p:guide orient="horz" pos="19848"/>
        <p:guide orient="horz" pos="2856"/>
        <p:guide pos="31224"/>
        <p:guide pos="16778"/>
        <p:guide pos="29352"/>
        <p:guide pos="59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29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scgordon/ConceptMining/Presentations/LTERttImages/lineChartEachProfile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OverviewEvolution.xlsx" TargetMode="External"/><Relationship Id="rId4" Type="http://schemas.openxmlformats.org/officeDocument/2006/relationships/chartUserShapes" Target="../drawings/drawing1.xml"/><Relationship Id="rId1" Type="http://schemas.microsoft.com/office/2011/relationships/chartStyle" Target="style2.xml"/><Relationship Id="rId2" Type="http://schemas.microsoft.com/office/2011/relationships/chartColorStyle" Target="colors2.xm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evolution.xlsx" TargetMode="External"/><Relationship Id="rId4" Type="http://schemas.openxmlformats.org/officeDocument/2006/relationships/chartUserShapes" Target="../drawings/drawing2.xml"/><Relationship Id="rId1" Type="http://schemas.microsoft.com/office/2011/relationships/chartStyle" Target="style5.xml"/><Relationship Id="rId2" Type="http://schemas.microsoft.com/office/2011/relationships/chartColorStyle" Target="colors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>
                <a:effectLst/>
              </a:rPr>
              <a:t>LTER </a:t>
            </a:r>
            <a:r>
              <a:rPr lang="en-US" sz="4000" b="0" i="0" baseline="0" dirty="0" smtClean="0">
                <a:effectLst/>
              </a:rPr>
              <a:t>Identification</a:t>
            </a:r>
            <a:r>
              <a:rPr lang="en-US" sz="4000" b="0" i="0" baseline="0" dirty="0">
                <a:effectLst/>
              </a:rPr>
              <a:t> </a:t>
            </a:r>
            <a:r>
              <a:rPr lang="en-US" sz="4000" dirty="0" smtClean="0"/>
              <a:t>Concept </a:t>
            </a:r>
            <a:r>
              <a:rPr lang="en-US" sz="4000" dirty="0"/>
              <a:t>Completeness</a:t>
            </a:r>
          </a:p>
        </c:rich>
      </c:tx>
      <c:layout>
        <c:manualLayout>
          <c:xMode val="edge"/>
          <c:yMode val="edge"/>
          <c:x val="0.23845569139947"/>
          <c:y val="0.045135756746571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4964311604959"/>
          <c:y val="0.219455029309437"/>
          <c:w val="0.867981328597017"/>
          <c:h val="0.620062708563029"/>
        </c:manualLayout>
      </c:layout>
      <c:lineChart>
        <c:grouping val="standard"/>
        <c:varyColors val="0"/>
        <c:ser>
          <c:idx val="3"/>
          <c:order val="0"/>
          <c:tx>
            <c:strRef>
              <c:f>data!$D$8</c:f>
              <c:strCache>
                <c:ptCount val="1"/>
                <c:pt idx="0">
                  <c:v>Metadata Contact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data!$E$8:$P$8</c:f>
              <c:numCache>
                <c:formatCode>0.00%</c:formatCode>
                <c:ptCount val="12"/>
                <c:pt idx="0">
                  <c:v>0.5</c:v>
                </c:pt>
                <c:pt idx="1">
                  <c:v>0.704</c:v>
                </c:pt>
                <c:pt idx="2">
                  <c:v>0.768</c:v>
                </c:pt>
                <c:pt idx="3">
                  <c:v>0.592</c:v>
                </c:pt>
                <c:pt idx="4">
                  <c:v>0.444</c:v>
                </c:pt>
                <c:pt idx="5">
                  <c:v>0.46</c:v>
                </c:pt>
                <c:pt idx="6">
                  <c:v>0.32</c:v>
                </c:pt>
                <c:pt idx="7">
                  <c:v>0.812</c:v>
                </c:pt>
                <c:pt idx="8">
                  <c:v>0.88</c:v>
                </c:pt>
                <c:pt idx="9">
                  <c:v>0.908</c:v>
                </c:pt>
                <c:pt idx="10">
                  <c:v>0.948</c:v>
                </c:pt>
                <c:pt idx="11">
                  <c:v>0.568</c:v>
                </c:pt>
              </c:numCache>
            </c:numRef>
          </c:val>
          <c:smooth val="0"/>
        </c:ser>
        <c:ser>
          <c:idx val="4"/>
          <c:order val="1"/>
          <c:tx>
            <c:strRef>
              <c:f>data!$D$9</c:f>
              <c:strCache>
                <c:ptCount val="1"/>
                <c:pt idx="0">
                  <c:v>Contributor Name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data!$E$9:$P$9</c:f>
              <c:numCache>
                <c:formatCode>0.00%</c:formatCode>
                <c:ptCount val="12"/>
                <c:pt idx="0">
                  <c:v>0.657258064516129</c:v>
                </c:pt>
                <c:pt idx="1">
                  <c:v>0.484</c:v>
                </c:pt>
                <c:pt idx="2">
                  <c:v>0.736</c:v>
                </c:pt>
                <c:pt idx="3">
                  <c:v>0.384</c:v>
                </c:pt>
                <c:pt idx="4">
                  <c:v>0.456</c:v>
                </c:pt>
                <c:pt idx="5">
                  <c:v>0.34</c:v>
                </c:pt>
                <c:pt idx="6">
                  <c:v>0.224</c:v>
                </c:pt>
                <c:pt idx="7">
                  <c:v>0.408</c:v>
                </c:pt>
                <c:pt idx="8">
                  <c:v>0.804</c:v>
                </c:pt>
                <c:pt idx="9">
                  <c:v>0.464</c:v>
                </c:pt>
                <c:pt idx="10">
                  <c:v>0.1</c:v>
                </c:pt>
                <c:pt idx="11">
                  <c:v>0.6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data!$D$10</c:f>
              <c:strCache>
                <c:ptCount val="1"/>
                <c:pt idx="0">
                  <c:v>Publisher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data!$E$10:$P$10</c:f>
              <c:numCache>
                <c:formatCode>0.00%</c:formatCode>
                <c:ptCount val="12"/>
                <c:pt idx="0">
                  <c:v>0.834677419354839</c:v>
                </c:pt>
                <c:pt idx="1">
                  <c:v>0.82</c:v>
                </c:pt>
                <c:pt idx="2">
                  <c:v>0.852</c:v>
                </c:pt>
                <c:pt idx="3">
                  <c:v>0.604</c:v>
                </c:pt>
                <c:pt idx="4">
                  <c:v>0.924</c:v>
                </c:pt>
                <c:pt idx="5">
                  <c:v>0.588</c:v>
                </c:pt>
                <c:pt idx="6">
                  <c:v>0.344</c:v>
                </c:pt>
                <c:pt idx="7">
                  <c:v>0.52</c:v>
                </c:pt>
                <c:pt idx="8">
                  <c:v>0.908</c:v>
                </c:pt>
                <c:pt idx="9">
                  <c:v>0.98</c:v>
                </c:pt>
                <c:pt idx="10">
                  <c:v>0.964</c:v>
                </c:pt>
                <c:pt idx="11">
                  <c:v>0.688</c:v>
                </c:pt>
              </c:numCache>
            </c:numRef>
          </c:val>
          <c:smooth val="0"/>
        </c:ser>
        <c:ser>
          <c:idx val="6"/>
          <c:order val="3"/>
          <c:tx>
            <c:strRef>
              <c:f>data!$D$11</c:f>
              <c:strCache>
                <c:ptCount val="1"/>
                <c:pt idx="0">
                  <c:v>Publication Date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data!$E$11:$P$11</c:f>
              <c:numCache>
                <c:formatCode>0.00%</c:formatCode>
                <c:ptCount val="12"/>
                <c:pt idx="0">
                  <c:v>0.512096774193548</c:v>
                </c:pt>
                <c:pt idx="1">
                  <c:v>0.776</c:v>
                </c:pt>
                <c:pt idx="2">
                  <c:v>0.832</c:v>
                </c:pt>
                <c:pt idx="3">
                  <c:v>0.88</c:v>
                </c:pt>
                <c:pt idx="4">
                  <c:v>0.932</c:v>
                </c:pt>
                <c:pt idx="5">
                  <c:v>0.968</c:v>
                </c:pt>
                <c:pt idx="6">
                  <c:v>0.884</c:v>
                </c:pt>
                <c:pt idx="7">
                  <c:v>0.932</c:v>
                </c:pt>
                <c:pt idx="8">
                  <c:v>0.988</c:v>
                </c:pt>
                <c:pt idx="9">
                  <c:v>0.984</c:v>
                </c:pt>
                <c:pt idx="10">
                  <c:v>0.992</c:v>
                </c:pt>
                <c:pt idx="11">
                  <c:v>0.996</c:v>
                </c:pt>
              </c:numCache>
            </c:numRef>
          </c:val>
          <c:smooth val="0"/>
        </c:ser>
        <c:ser>
          <c:idx val="8"/>
          <c:order val="4"/>
          <c:tx>
            <c:strRef>
              <c:f>data!$D$13</c:f>
              <c:strCache>
                <c:ptCount val="1"/>
                <c:pt idx="0">
                  <c:v>Abstract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data!$E$13:$P$13</c:f>
              <c:numCache>
                <c:formatCode>0.00%</c:formatCode>
                <c:ptCount val="12"/>
                <c:pt idx="0">
                  <c:v>0.955645161290323</c:v>
                </c:pt>
                <c:pt idx="1">
                  <c:v>1.0</c:v>
                </c:pt>
                <c:pt idx="2">
                  <c:v>0.94</c:v>
                </c:pt>
                <c:pt idx="3">
                  <c:v>1.0</c:v>
                </c:pt>
                <c:pt idx="4">
                  <c:v>0.988</c:v>
                </c:pt>
                <c:pt idx="5">
                  <c:v>0.976</c:v>
                </c:pt>
                <c:pt idx="6">
                  <c:v>0.964</c:v>
                </c:pt>
                <c:pt idx="7">
                  <c:v>0.976</c:v>
                </c:pt>
                <c:pt idx="8">
                  <c:v>1.0</c:v>
                </c:pt>
                <c:pt idx="9">
                  <c:v>0.996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9"/>
          <c:order val="5"/>
          <c:tx>
            <c:strRef>
              <c:f>data!$D$14</c:f>
              <c:strCache>
                <c:ptCount val="1"/>
                <c:pt idx="0">
                  <c:v>Keyword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data!$E$14:$P$14</c:f>
              <c:numCache>
                <c:formatCode>0.00%</c:formatCode>
                <c:ptCount val="12"/>
                <c:pt idx="0">
                  <c:v>0.935483870967742</c:v>
                </c:pt>
                <c:pt idx="1">
                  <c:v>1.0</c:v>
                </c:pt>
                <c:pt idx="2">
                  <c:v>0.996</c:v>
                </c:pt>
                <c:pt idx="3">
                  <c:v>0.94</c:v>
                </c:pt>
                <c:pt idx="4">
                  <c:v>1.0</c:v>
                </c:pt>
                <c:pt idx="5">
                  <c:v>0.972</c:v>
                </c:pt>
                <c:pt idx="6">
                  <c:v>0.908</c:v>
                </c:pt>
                <c:pt idx="7">
                  <c:v>0.972</c:v>
                </c:pt>
                <c:pt idx="8">
                  <c:v>1.0</c:v>
                </c:pt>
                <c:pt idx="9">
                  <c:v>0.984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0"/>
          <c:order val="6"/>
          <c:tx>
            <c:strRef>
              <c:f>data!$D$15</c:f>
              <c:strCache>
                <c:ptCount val="1"/>
                <c:pt idx="0">
                  <c:v>Resource Distribution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data!$E$15:$P$15</c:f>
              <c:numCache>
                <c:formatCode>0.00%</c:formatCode>
                <c:ptCount val="12"/>
                <c:pt idx="0">
                  <c:v>0.935483870967742</c:v>
                </c:pt>
                <c:pt idx="1">
                  <c:v>0.968</c:v>
                </c:pt>
                <c:pt idx="2">
                  <c:v>0.96</c:v>
                </c:pt>
                <c:pt idx="3">
                  <c:v>0.964</c:v>
                </c:pt>
                <c:pt idx="4">
                  <c:v>0.952</c:v>
                </c:pt>
                <c:pt idx="5">
                  <c:v>0.824</c:v>
                </c:pt>
                <c:pt idx="6">
                  <c:v>0.9</c:v>
                </c:pt>
                <c:pt idx="7">
                  <c:v>0.532</c:v>
                </c:pt>
                <c:pt idx="8">
                  <c:v>0.96</c:v>
                </c:pt>
                <c:pt idx="9">
                  <c:v>0.9</c:v>
                </c:pt>
                <c:pt idx="10">
                  <c:v>0.152</c:v>
                </c:pt>
                <c:pt idx="11">
                  <c:v>0.948</c:v>
                </c:pt>
              </c:numCache>
            </c:numRef>
          </c:val>
          <c:smooth val="0"/>
        </c:ser>
        <c:ser>
          <c:idx val="0"/>
          <c:order val="7"/>
          <c:tx>
            <c:strRef>
              <c:f>data!$D$6</c:f>
              <c:strCache>
                <c:ptCount val="1"/>
                <c:pt idx="0">
                  <c:v>Resource Title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data!$E$6:$P$6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"/>
          <c:order val="8"/>
          <c:tx>
            <c:strRef>
              <c:f>data!$D$5</c:f>
              <c:strCache>
                <c:ptCount val="1"/>
                <c:pt idx="0">
                  <c:v>Resource Identifier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data!$E$5:$P$5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2"/>
          <c:order val="9"/>
          <c:tx>
            <c:strRef>
              <c:f>data!$D$7</c:f>
              <c:strCache>
                <c:ptCount val="1"/>
                <c:pt idx="0">
                  <c:v>Author / Originator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data!$E$7:$P$7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7"/>
          <c:order val="10"/>
          <c:tx>
            <c:strRef>
              <c:f>data!$D$12</c:f>
              <c:strCache>
                <c:ptCount val="1"/>
                <c:pt idx="0">
                  <c:v>Resource Contact</c:v>
                </c:pt>
              </c:strCache>
            </c:strRef>
          </c:tx>
          <c:spPr>
            <a:ln w="127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data!$E$12:$P$12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98070288"/>
        <c:axId val="1898072064"/>
      </c:lineChart>
      <c:catAx>
        <c:axId val="1898070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072064"/>
        <c:crosses val="autoZero"/>
        <c:auto val="1"/>
        <c:lblAlgn val="ctr"/>
        <c:lblOffset val="100"/>
        <c:noMultiLvlLbl val="0"/>
      </c:catAx>
      <c:valAx>
        <c:axId val="1898072064"/>
        <c:scaling>
          <c:orientation val="minMax"/>
          <c:max val="1.0"/>
        </c:scaling>
        <c:delete val="0"/>
        <c:axPos val="l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070288"/>
        <c:crosses val="autoZero"/>
        <c:crossBetween val="between"/>
        <c:majorUnit val="0.1"/>
        <c:minorUnit val="0.01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544987992182952"/>
          <c:y val="0.90120693244848"/>
          <c:w val="0.945501200781705"/>
          <c:h val="0.097780156853678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u="none" strike="noStrike" baseline="0" dirty="0" smtClean="0">
                <a:effectLst/>
              </a:rPr>
              <a:t>LTER Identification</a:t>
            </a:r>
            <a:r>
              <a:rPr lang="en-US" sz="4000" b="0" i="0" u="none" strike="noStrike" baseline="0" dirty="0" smtClean="0"/>
              <a:t> </a:t>
            </a:r>
            <a:r>
              <a:rPr lang="en-US" sz="4000" dirty="0" smtClean="0"/>
              <a:t>Completeness Distribution</a:t>
            </a:r>
            <a:endParaRPr lang="en-US" sz="4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63349398105605"/>
          <c:y val="0.124572511926541"/>
          <c:w val="0.916213742134068"/>
          <c:h val="0.73056539578756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IDspiralCounts!$G$10</c:f>
              <c:strCache>
                <c:ptCount val="1"/>
                <c:pt idx="0">
                  <c:v>0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IDspiralCounts!$G$11:$G$22</c:f>
              <c:numCache>
                <c:formatCode>General</c:formatCode>
                <c:ptCount val="12"/>
                <c:pt idx="0">
                  <c:v>60.0</c:v>
                </c:pt>
                <c:pt idx="1">
                  <c:v>79.0</c:v>
                </c:pt>
                <c:pt idx="2">
                  <c:v>146.0</c:v>
                </c:pt>
                <c:pt idx="3">
                  <c:v>89.0</c:v>
                </c:pt>
                <c:pt idx="4">
                  <c:v>47.0</c:v>
                </c:pt>
                <c:pt idx="5">
                  <c:v>70.0</c:v>
                </c:pt>
                <c:pt idx="6">
                  <c:v>23.0</c:v>
                </c:pt>
                <c:pt idx="7">
                  <c:v>73.0</c:v>
                </c:pt>
                <c:pt idx="8">
                  <c:v>183.0</c:v>
                </c:pt>
                <c:pt idx="9">
                  <c:v>90.0</c:v>
                </c:pt>
                <c:pt idx="10">
                  <c:v>16.0</c:v>
                </c:pt>
                <c:pt idx="11">
                  <c:v>86.0</c:v>
                </c:pt>
              </c:numCache>
            </c:numRef>
          </c:val>
        </c:ser>
        <c:ser>
          <c:idx val="1"/>
          <c:order val="1"/>
          <c:tx>
            <c:strRef>
              <c:f>IDspiralCounts!$H$10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IDspiralCounts!$H$11:$H$22</c:f>
              <c:numCache>
                <c:formatCode>General</c:formatCode>
                <c:ptCount val="12"/>
                <c:pt idx="0">
                  <c:v>21.0</c:v>
                </c:pt>
                <c:pt idx="1">
                  <c:v>71.0</c:v>
                </c:pt>
                <c:pt idx="2">
                  <c:v>47.0</c:v>
                </c:pt>
                <c:pt idx="3">
                  <c:v>53.0</c:v>
                </c:pt>
                <c:pt idx="4">
                  <c:v>101.0</c:v>
                </c:pt>
                <c:pt idx="5">
                  <c:v>17.0</c:v>
                </c:pt>
                <c:pt idx="6">
                  <c:v>33.0</c:v>
                </c:pt>
                <c:pt idx="7">
                  <c:v>30.0</c:v>
                </c:pt>
                <c:pt idx="8">
                  <c:v>35.0</c:v>
                </c:pt>
                <c:pt idx="9">
                  <c:v>130.0</c:v>
                </c:pt>
                <c:pt idx="10">
                  <c:v>15.0</c:v>
                </c:pt>
                <c:pt idx="11">
                  <c:v>66.0</c:v>
                </c:pt>
              </c:numCache>
            </c:numRef>
          </c:val>
        </c:ser>
        <c:ser>
          <c:idx val="2"/>
          <c:order val="2"/>
          <c:tx>
            <c:strRef>
              <c:f>IDspiralCounts!$I$10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IDspiralCounts!$I$11:$I$22</c:f>
              <c:numCache>
                <c:formatCode>General</c:formatCode>
                <c:ptCount val="12"/>
                <c:pt idx="0">
                  <c:v>127.0</c:v>
                </c:pt>
                <c:pt idx="1">
                  <c:v>59.0</c:v>
                </c:pt>
                <c:pt idx="2">
                  <c:v>22.0</c:v>
                </c:pt>
                <c:pt idx="3">
                  <c:v>14.0</c:v>
                </c:pt>
                <c:pt idx="4">
                  <c:v>81.0</c:v>
                </c:pt>
                <c:pt idx="5">
                  <c:v>54.0</c:v>
                </c:pt>
                <c:pt idx="6">
                  <c:v>49.0</c:v>
                </c:pt>
                <c:pt idx="7">
                  <c:v>24.0</c:v>
                </c:pt>
                <c:pt idx="8">
                  <c:v>16.0</c:v>
                </c:pt>
                <c:pt idx="9">
                  <c:v>25.0</c:v>
                </c:pt>
                <c:pt idx="10">
                  <c:v>212.0</c:v>
                </c:pt>
                <c:pt idx="11">
                  <c:v>60.0</c:v>
                </c:pt>
              </c:numCache>
            </c:numRef>
          </c:val>
        </c:ser>
        <c:ser>
          <c:idx val="3"/>
          <c:order val="3"/>
          <c:tx>
            <c:strRef>
              <c:f>IDspiralCounts!$J$10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IDspiralCounts!$J$11:$J$22</c:f>
              <c:numCache>
                <c:formatCode>General</c:formatCode>
                <c:ptCount val="12"/>
                <c:pt idx="0">
                  <c:v>21.0</c:v>
                </c:pt>
                <c:pt idx="1">
                  <c:v>41.0</c:v>
                </c:pt>
                <c:pt idx="2">
                  <c:v>5.0</c:v>
                </c:pt>
                <c:pt idx="3">
                  <c:v>69.0</c:v>
                </c:pt>
                <c:pt idx="4">
                  <c:v>21.0</c:v>
                </c:pt>
                <c:pt idx="5">
                  <c:v>94.0</c:v>
                </c:pt>
                <c:pt idx="6">
                  <c:v>111.0</c:v>
                </c:pt>
                <c:pt idx="7">
                  <c:v>112.0</c:v>
                </c:pt>
                <c:pt idx="8">
                  <c:v>16.0</c:v>
                </c:pt>
                <c:pt idx="9">
                  <c:v>4.0</c:v>
                </c:pt>
                <c:pt idx="10">
                  <c:v>6.0</c:v>
                </c:pt>
                <c:pt idx="11">
                  <c:v>38.0</c:v>
                </c:pt>
              </c:numCache>
            </c:numRef>
          </c:val>
        </c:ser>
        <c:ser>
          <c:idx val="4"/>
          <c:order val="4"/>
          <c:tx>
            <c:strRef>
              <c:f>IDspiralCounts!$K$10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IDspiralCounts!$K$11:$K$22</c:f>
              <c:numCache>
                <c:formatCode>General</c:formatCode>
                <c:ptCount val="12"/>
                <c:pt idx="0">
                  <c:v>19.0</c:v>
                </c:pt>
                <c:pt idx="1">
                  <c:v>0.0</c:v>
                </c:pt>
                <c:pt idx="2">
                  <c:v>27.0</c:v>
                </c:pt>
                <c:pt idx="3">
                  <c:v>10.0</c:v>
                </c:pt>
                <c:pt idx="4">
                  <c:v>0.0</c:v>
                </c:pt>
                <c:pt idx="5">
                  <c:v>14.0</c:v>
                </c:pt>
                <c:pt idx="6">
                  <c:v>20.0</c:v>
                </c:pt>
                <c:pt idx="7">
                  <c:v>8.0</c:v>
                </c:pt>
                <c:pt idx="8">
                  <c:v>0.0</c:v>
                </c:pt>
                <c:pt idx="9">
                  <c:v>1.0</c:v>
                </c:pt>
                <c:pt idx="10">
                  <c:v>1.0</c:v>
                </c:pt>
                <c:pt idx="11">
                  <c:v>0.0</c:v>
                </c:pt>
              </c:numCache>
            </c:numRef>
          </c:val>
        </c:ser>
        <c:ser>
          <c:idx val="5"/>
          <c:order val="5"/>
          <c:tx>
            <c:strRef>
              <c:f>IDspiralCounts!$L$10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IDspiralCounts!$L$11:$L$22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3.0</c:v>
                </c:pt>
                <c:pt idx="3">
                  <c:v>9.0</c:v>
                </c:pt>
                <c:pt idx="4">
                  <c:v>0.0</c:v>
                </c:pt>
                <c:pt idx="5">
                  <c:v>1.0</c:v>
                </c:pt>
                <c:pt idx="6">
                  <c:v>14.0</c:v>
                </c:pt>
                <c:pt idx="7">
                  <c:v>2.0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6"/>
          <c:order val="6"/>
          <c:tx>
            <c:strRef>
              <c:f>IDspiralCounts!$M$10</c:f>
              <c:strCache>
                <c:ptCount val="1"/>
                <c:pt idx="0">
                  <c:v>6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IDspiralCounts!$M$11:$M$22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6.0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1.0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7"/>
          <c:order val="7"/>
          <c:tx>
            <c:strRef>
              <c:f>IDspiralCounts!$N$10</c:f>
              <c:strCache>
                <c:ptCount val="1"/>
                <c:pt idx="0">
                  <c:v>7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IDspiralCounts!$N$11:$N$22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8"/>
          <c:order val="8"/>
          <c:tx>
            <c:strRef>
              <c:f>IDspiralCounts!$O$10</c:f>
              <c:strCache>
                <c:ptCount val="1"/>
                <c:pt idx="0">
                  <c:v>8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IDspiralCounts!$O$11:$O$22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9"/>
          <c:order val="9"/>
          <c:tx>
            <c:strRef>
              <c:f>IDspiralCounts!$P$10</c:f>
              <c:strCache>
                <c:ptCount val="1"/>
                <c:pt idx="0">
                  <c:v>9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IDspiralCounts!$P$11:$P$22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0"/>
          <c:order val="10"/>
          <c:tx>
            <c:strRef>
              <c:f>IDspiralCounts!$Q$10</c:f>
              <c:strCache>
                <c:ptCount val="1"/>
                <c:pt idx="0">
                  <c:v>10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IDspiralCounts!$Q$11:$Q$22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1"/>
          <c:order val="11"/>
          <c:tx>
            <c:strRef>
              <c:f>IDspiralCounts!$R$10</c:f>
              <c:strCache>
                <c:ptCount val="1"/>
                <c:pt idx="0">
                  <c:v>11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IDspiralCounts!$R$11:$R$22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7"/>
        <c:overlap val="100"/>
        <c:axId val="1818171312"/>
        <c:axId val="1817224592"/>
      </c:barChart>
      <c:catAx>
        <c:axId val="18181713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224592"/>
        <c:crosses val="autoZero"/>
        <c:auto val="1"/>
        <c:lblAlgn val="ctr"/>
        <c:lblOffset val="100"/>
        <c:noMultiLvlLbl val="0"/>
      </c:catAx>
      <c:valAx>
        <c:axId val="1817224592"/>
        <c:scaling>
          <c:orientation val="minMax"/>
          <c:max val="25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of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b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8171312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egendEntry>
        <c:idx val="10"/>
        <c:delete val="1"/>
      </c:legendEntry>
      <c:legendEntry>
        <c:idx val="11"/>
        <c:delete val="1"/>
      </c:legendEntry>
      <c:layout>
        <c:manualLayout>
          <c:xMode val="edge"/>
          <c:yMode val="edge"/>
          <c:x val="0.561167759092042"/>
          <c:y val="0.923253417217661"/>
          <c:w val="0.314093246770294"/>
          <c:h val="0.05875464604374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/>
              <a:t>LTER Collection Heterogeneity</a:t>
            </a:r>
            <a:endParaRPr lang="en-US" sz="4000" dirty="0"/>
          </a:p>
        </c:rich>
      </c:tx>
      <c:layout>
        <c:manualLayout>
          <c:xMode val="edge"/>
          <c:yMode val="edge"/>
          <c:x val="0.33446209420407"/>
          <c:y val="0.075367473157973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65910533437618"/>
          <c:y val="0.0649378576158674"/>
          <c:w val="0.892765198316351"/>
          <c:h val="0.728784614842191"/>
        </c:manualLayout>
      </c:layout>
      <c:barChart>
        <c:barDir val="col"/>
        <c:grouping val="clustered"/>
        <c:varyColors val="0"/>
        <c:ser>
          <c:idx val="1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sigScoreGroups!$A$1:$W$1</c:f>
              <c:numCache>
                <c:formatCode>General</c:formatCode>
                <c:ptCount val="23"/>
                <c:pt idx="0">
                  <c:v>2005.0</c:v>
                </c:pt>
                <c:pt idx="2">
                  <c:v>2006.0</c:v>
                </c:pt>
                <c:pt idx="4">
                  <c:v>2007.0</c:v>
                </c:pt>
                <c:pt idx="6">
                  <c:v>2008.0</c:v>
                </c:pt>
                <c:pt idx="8">
                  <c:v>2009.0</c:v>
                </c:pt>
                <c:pt idx="10">
                  <c:v>2010.0</c:v>
                </c:pt>
                <c:pt idx="12">
                  <c:v>2011.0</c:v>
                </c:pt>
                <c:pt idx="14">
                  <c:v>2012.0</c:v>
                </c:pt>
                <c:pt idx="16">
                  <c:v>2013.0</c:v>
                </c:pt>
                <c:pt idx="18">
                  <c:v>2014.0</c:v>
                </c:pt>
                <c:pt idx="20">
                  <c:v>2015.0</c:v>
                </c:pt>
                <c:pt idx="22">
                  <c:v>2016.0</c:v>
                </c:pt>
              </c:numCache>
            </c:numRef>
          </c:cat>
          <c:val>
            <c:numRef>
              <c:f>sigScoreGroups!$A$57:$W$57</c:f>
              <c:numCache>
                <c:formatCode>General</c:formatCode>
                <c:ptCount val="23"/>
                <c:pt idx="0">
                  <c:v>48.0</c:v>
                </c:pt>
                <c:pt idx="2">
                  <c:v>31.0</c:v>
                </c:pt>
                <c:pt idx="4">
                  <c:v>40.0</c:v>
                </c:pt>
                <c:pt idx="6">
                  <c:v>29.0</c:v>
                </c:pt>
                <c:pt idx="8">
                  <c:v>29.0</c:v>
                </c:pt>
                <c:pt idx="10">
                  <c:v>29.0</c:v>
                </c:pt>
                <c:pt idx="12">
                  <c:v>53.0</c:v>
                </c:pt>
                <c:pt idx="14">
                  <c:v>44.0</c:v>
                </c:pt>
                <c:pt idx="16">
                  <c:v>27.0</c:v>
                </c:pt>
                <c:pt idx="18">
                  <c:v>29.0</c:v>
                </c:pt>
                <c:pt idx="20">
                  <c:v>21.0</c:v>
                </c:pt>
                <c:pt idx="22">
                  <c:v>44.0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81"/>
        <c:axId val="1817560400"/>
        <c:axId val="1817563024"/>
      </c:barChart>
      <c:catAx>
        <c:axId val="1817560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563024"/>
        <c:crosses val="autoZero"/>
        <c:auto val="1"/>
        <c:lblAlgn val="ctr"/>
        <c:lblOffset val="100"/>
        <c:noMultiLvlLbl val="0"/>
      </c:catAx>
      <c:valAx>
        <c:axId val="18175630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smtClean="0"/>
                  <a:t># Signatures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000233600734582832"/>
              <c:y val="0.16073344175916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560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 smtClean="0">
                <a:effectLst/>
              </a:rPr>
              <a:t>LTER </a:t>
            </a:r>
            <a:r>
              <a:rPr lang="en-US" sz="4000" b="0" i="0" baseline="0" dirty="0">
                <a:effectLst/>
              </a:rPr>
              <a:t>Collection Evolution of LTER Identification</a:t>
            </a:r>
            <a:endParaRPr lang="en-US" sz="4000" dirty="0">
              <a:effectLst/>
            </a:endParaRPr>
          </a:p>
        </c:rich>
      </c:tx>
      <c:layout>
        <c:manualLayout>
          <c:xMode val="edge"/>
          <c:yMode val="edge"/>
          <c:x val="0.220575799732904"/>
          <c:y val="0.024380211152613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88093658823381"/>
          <c:y val="0.0848678952480428"/>
          <c:w val="0.911530271632307"/>
          <c:h val="0.856637347402853"/>
        </c:manualLayout>
      </c:layout>
      <c:lineChart>
        <c:grouping val="standard"/>
        <c:varyColors val="0"/>
        <c:ser>
          <c:idx val="0"/>
          <c:order val="0"/>
          <c:tx>
            <c:strRef>
              <c:f>IDspiralCounts!$O$33</c:f>
              <c:strCache>
                <c:ptCount val="1"/>
                <c:pt idx="0">
                  <c:v>2005</c:v>
                </c:pt>
              </c:strCache>
            </c:strRef>
          </c:tx>
          <c:spPr>
            <a:ln w="152400" cap="rnd">
              <a:solidFill>
                <a:schemeClr val="accent1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IDspiralCounts!$P$33:$V$33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19.0</c:v>
                </c:pt>
                <c:pt idx="3">
                  <c:v>21.0</c:v>
                </c:pt>
                <c:pt idx="4">
                  <c:v>127.0</c:v>
                </c:pt>
                <c:pt idx="5">
                  <c:v>21.0</c:v>
                </c:pt>
                <c:pt idx="6">
                  <c:v>60.0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IDspiralCounts!$O$34</c:f>
              <c:strCache>
                <c:ptCount val="1"/>
                <c:pt idx="0">
                  <c:v>2006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IDspiralCounts!$P$34:$V$34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41.0</c:v>
                </c:pt>
                <c:pt idx="4">
                  <c:v>59.0</c:v>
                </c:pt>
                <c:pt idx="5">
                  <c:v>71.0</c:v>
                </c:pt>
                <c:pt idx="6">
                  <c:v>79.0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IDspiralCounts!$O$35</c:f>
              <c:strCache>
                <c:ptCount val="1"/>
                <c:pt idx="0">
                  <c:v>2007</c:v>
                </c:pt>
              </c:strCache>
            </c:strRef>
          </c:tx>
          <c:spPr>
            <a:ln w="152400" cap="rnd">
              <a:solidFill>
                <a:schemeClr val="accent3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IDspiralCounts!$P$35:$V$35</c:f>
              <c:numCache>
                <c:formatCode>General</c:formatCode>
                <c:ptCount val="7"/>
                <c:pt idx="0">
                  <c:v>0.0</c:v>
                </c:pt>
                <c:pt idx="1">
                  <c:v>3.0</c:v>
                </c:pt>
                <c:pt idx="2">
                  <c:v>27.0</c:v>
                </c:pt>
                <c:pt idx="3">
                  <c:v>5.0</c:v>
                </c:pt>
                <c:pt idx="4">
                  <c:v>22.0</c:v>
                </c:pt>
                <c:pt idx="5">
                  <c:v>47.0</c:v>
                </c:pt>
                <c:pt idx="6">
                  <c:v>146.0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IDspiralCounts!$O$36</c:f>
              <c:strCache>
                <c:ptCount val="1"/>
                <c:pt idx="0">
                  <c:v>2008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0.0251640299239638"/>
                  <c:y val="-0.029219930577558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IDspiralCounts!$P$36:$V$36</c:f>
              <c:numCache>
                <c:formatCode>General</c:formatCode>
                <c:ptCount val="7"/>
                <c:pt idx="0">
                  <c:v>6.0</c:v>
                </c:pt>
                <c:pt idx="1">
                  <c:v>9.0</c:v>
                </c:pt>
                <c:pt idx="2">
                  <c:v>10.0</c:v>
                </c:pt>
                <c:pt idx="3">
                  <c:v>69.0</c:v>
                </c:pt>
                <c:pt idx="4">
                  <c:v>14.0</c:v>
                </c:pt>
                <c:pt idx="5">
                  <c:v>53.0</c:v>
                </c:pt>
                <c:pt idx="6">
                  <c:v>89.0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IDspiralCounts!$O$37</c:f>
              <c:strCache>
                <c:ptCount val="1"/>
                <c:pt idx="0">
                  <c:v>2009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IDspiralCounts!$P$37:$V$37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21.0</c:v>
                </c:pt>
                <c:pt idx="4">
                  <c:v>81.0</c:v>
                </c:pt>
                <c:pt idx="5">
                  <c:v>101.0</c:v>
                </c:pt>
                <c:pt idx="6">
                  <c:v>47.0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IDspiralCounts!$O$38</c:f>
              <c:strCache>
                <c:ptCount val="1"/>
                <c:pt idx="0">
                  <c:v>2010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IDspiralCounts!$P$38:$V$38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14.0</c:v>
                </c:pt>
                <c:pt idx="3">
                  <c:v>94.0</c:v>
                </c:pt>
                <c:pt idx="4">
                  <c:v>54.0</c:v>
                </c:pt>
                <c:pt idx="5">
                  <c:v>17.0</c:v>
                </c:pt>
                <c:pt idx="6">
                  <c:v>70.0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IDspiralCounts!$O$39</c:f>
              <c:strCache>
                <c:ptCount val="1"/>
                <c:pt idx="0">
                  <c:v>2011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0.0234953643349769"/>
                  <c:y val="-0.0479987652190342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IDspiralCounts!$P$39:$V$39</c:f>
              <c:numCache>
                <c:formatCode>General</c:formatCode>
                <c:ptCount val="7"/>
                <c:pt idx="0">
                  <c:v>0.0</c:v>
                </c:pt>
                <c:pt idx="1">
                  <c:v>14.0</c:v>
                </c:pt>
                <c:pt idx="2">
                  <c:v>20.0</c:v>
                </c:pt>
                <c:pt idx="3">
                  <c:v>111.0</c:v>
                </c:pt>
                <c:pt idx="4">
                  <c:v>49.0</c:v>
                </c:pt>
                <c:pt idx="5">
                  <c:v>33.0</c:v>
                </c:pt>
                <c:pt idx="6">
                  <c:v>23.0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IDspiralCounts!$O$40</c:f>
              <c:strCache>
                <c:ptCount val="1"/>
                <c:pt idx="0">
                  <c:v>2012</c:v>
                </c:pt>
              </c:strCache>
            </c:strRef>
          </c:tx>
          <c:spPr>
            <a:ln w="152400" cap="rnd">
              <a:solidFill>
                <a:schemeClr val="accent2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IDspiralCounts!$P$40:$V$40</c:f>
              <c:numCache>
                <c:formatCode>General</c:formatCode>
                <c:ptCount val="7"/>
                <c:pt idx="0">
                  <c:v>1.0</c:v>
                </c:pt>
                <c:pt idx="1">
                  <c:v>2.0</c:v>
                </c:pt>
                <c:pt idx="2">
                  <c:v>8.0</c:v>
                </c:pt>
                <c:pt idx="3">
                  <c:v>112.0</c:v>
                </c:pt>
                <c:pt idx="4">
                  <c:v>24.0</c:v>
                </c:pt>
                <c:pt idx="5">
                  <c:v>30.0</c:v>
                </c:pt>
                <c:pt idx="6">
                  <c:v>73.0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IDspiralCounts!$O$41</c:f>
              <c:strCache>
                <c:ptCount val="1"/>
                <c:pt idx="0">
                  <c:v>2013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IDspiralCounts!$P$41:$V$41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16.0</c:v>
                </c:pt>
                <c:pt idx="4">
                  <c:v>16.0</c:v>
                </c:pt>
                <c:pt idx="5">
                  <c:v>35.0</c:v>
                </c:pt>
                <c:pt idx="6">
                  <c:v>183.0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IDspiralCounts!$O$42</c:f>
              <c:strCache>
                <c:ptCount val="1"/>
                <c:pt idx="0">
                  <c:v>2014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IDspiralCounts!$P$42:$V$42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4.0</c:v>
                </c:pt>
                <c:pt idx="4">
                  <c:v>25.0</c:v>
                </c:pt>
                <c:pt idx="5">
                  <c:v>130.0</c:v>
                </c:pt>
                <c:pt idx="6">
                  <c:v>90.0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IDspiralCounts!$O$43</c:f>
              <c:strCache>
                <c:ptCount val="1"/>
                <c:pt idx="0">
                  <c:v>2015</c:v>
                </c:pt>
              </c:strCache>
            </c:strRef>
          </c:tx>
          <c:spPr>
            <a:ln w="152400" cap="rnd">
              <a:solidFill>
                <a:schemeClr val="accent5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IDspiralCounts!$P$43:$V$43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6.0</c:v>
                </c:pt>
                <c:pt idx="4">
                  <c:v>212.0</c:v>
                </c:pt>
                <c:pt idx="5">
                  <c:v>15.0</c:v>
                </c:pt>
                <c:pt idx="6">
                  <c:v>16.0</c:v>
                </c:pt>
              </c:numCache>
            </c:numRef>
          </c:val>
          <c:smooth val="0"/>
        </c:ser>
        <c:ser>
          <c:idx val="11"/>
          <c:order val="11"/>
          <c:tx>
            <c:strRef>
              <c:f>IDspiralCounts!$O$44</c:f>
              <c:strCache>
                <c:ptCount val="1"/>
                <c:pt idx="0">
                  <c:v>2016</c:v>
                </c:pt>
              </c:strCache>
            </c:strRef>
          </c:tx>
          <c:spPr>
            <a:ln w="152400" cap="rnd">
              <a:solidFill>
                <a:schemeClr val="accent6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IDspiralCounts!$P$44:$V$44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38.0</c:v>
                </c:pt>
                <c:pt idx="4">
                  <c:v>60.0</c:v>
                </c:pt>
                <c:pt idx="5">
                  <c:v>66.0</c:v>
                </c:pt>
                <c:pt idx="6">
                  <c:v>86.0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98520080"/>
        <c:axId val="1898515360"/>
      </c:lineChart>
      <c:catAx>
        <c:axId val="18985200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/>
                  <a:t># </a:t>
                </a:r>
                <a:r>
                  <a:rPr lang="en-US" sz="2400" dirty="0" smtClean="0"/>
                  <a:t>Missing Concepts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466539511877272"/>
              <c:y val="0.97725040561578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515360"/>
        <c:crosses val="autoZero"/>
        <c:auto val="1"/>
        <c:lblAlgn val="ctr"/>
        <c:lblOffset val="100"/>
        <c:noMultiLvlLbl val="0"/>
      </c:catAx>
      <c:valAx>
        <c:axId val="1898515360"/>
        <c:scaling>
          <c:orientation val="minMax"/>
          <c:max val="215.0"/>
          <c:min val="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520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>
                <a:effectLst/>
              </a:rPr>
              <a:t>Theoretical Model of Collection Evolution</a:t>
            </a:r>
            <a:endParaRPr lang="en-US" sz="4000">
              <a:effectLst/>
            </a:endParaRPr>
          </a:p>
        </c:rich>
      </c:tx>
      <c:layout>
        <c:manualLayout>
          <c:xMode val="edge"/>
          <c:yMode val="edge"/>
          <c:x val="0.227102169288861"/>
          <c:y val="0.039996804837508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48126037257816"/>
          <c:y val="0.0197004271603814"/>
          <c:w val="0.859472990323057"/>
          <c:h val="0.879675919671758"/>
        </c:manualLayout>
      </c:layout>
      <c:lineChart>
        <c:grouping val="standard"/>
        <c:varyColors val="0"/>
        <c:ser>
          <c:idx val="0"/>
          <c:order val="0"/>
          <c:tx>
            <c:strRef>
              <c:f>Sheet2!$A$2</c:f>
              <c:strCache>
                <c:ptCount val="1"/>
                <c:pt idx="0">
                  <c:v>Start</c:v>
                </c:pt>
              </c:strCache>
            </c:strRef>
          </c:tx>
          <c:spPr>
            <a:ln w="1524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0.00865066139476109"/>
                  <c:y val="0.22015445042444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08808459542588"/>
                      <c:h val="0.072547015873328"/>
                    </c:manualLayout>
                  </c15:layout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Sheet2!$B$2:$L$2</c:f>
              <c:numCache>
                <c:formatCode>0</c:formatCode>
                <c:ptCount val="11"/>
                <c:pt idx="0">
                  <c:v>1000.0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Sheet2!$A$6</c:f>
              <c:strCache>
                <c:ptCount val="1"/>
                <c:pt idx="0">
                  <c:v>1st Month</c:v>
                </c:pt>
              </c:strCache>
            </c:strRef>
          </c:tx>
          <c:spPr>
            <a:ln w="1524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Sheet2!$B$6:$L$6</c:f>
              <c:numCache>
                <c:formatCode>0</c:formatCode>
                <c:ptCount val="11"/>
                <c:pt idx="0">
                  <c:v>62.5</c:v>
                </c:pt>
                <c:pt idx="1">
                  <c:v>250.0</c:v>
                </c:pt>
                <c:pt idx="2">
                  <c:v>375.0</c:v>
                </c:pt>
                <c:pt idx="3">
                  <c:v>250.0</c:v>
                </c:pt>
                <c:pt idx="4">
                  <c:v>62.5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Sheet2!$A$10</c:f>
              <c:strCache>
                <c:ptCount val="1"/>
                <c:pt idx="0">
                  <c:v>2nd Month</c:v>
                </c:pt>
              </c:strCache>
            </c:strRef>
          </c:tx>
          <c:spPr>
            <a:ln w="1524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Sheet2!$B$10:$L$10</c:f>
              <c:numCache>
                <c:formatCode>0</c:formatCode>
                <c:ptCount val="11"/>
                <c:pt idx="0">
                  <c:v>3.90625</c:v>
                </c:pt>
                <c:pt idx="1">
                  <c:v>31.25</c:v>
                </c:pt>
                <c:pt idx="2">
                  <c:v>109.375</c:v>
                </c:pt>
                <c:pt idx="3">
                  <c:v>218.75</c:v>
                </c:pt>
                <c:pt idx="4">
                  <c:v>273.4375</c:v>
                </c:pt>
                <c:pt idx="5">
                  <c:v>218.75</c:v>
                </c:pt>
                <c:pt idx="6">
                  <c:v>109.375</c:v>
                </c:pt>
                <c:pt idx="7">
                  <c:v>31.25</c:v>
                </c:pt>
                <c:pt idx="8">
                  <c:v>3.90625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Sheet2!$A$14</c:f>
              <c:strCache>
                <c:ptCount val="1"/>
                <c:pt idx="0">
                  <c:v>3rd Month</c:v>
                </c:pt>
              </c:strCache>
            </c:strRef>
          </c:tx>
          <c:spPr>
            <a:ln w="1524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Sheet2!$B$14:$L$14</c:f>
              <c:numCache>
                <c:formatCode>0</c:formatCode>
                <c:ptCount val="11"/>
                <c:pt idx="0">
                  <c:v>0.244140625</c:v>
                </c:pt>
                <c:pt idx="1">
                  <c:v>2.9296875</c:v>
                </c:pt>
                <c:pt idx="2">
                  <c:v>16.11328125</c:v>
                </c:pt>
                <c:pt idx="3">
                  <c:v>53.7109375</c:v>
                </c:pt>
                <c:pt idx="4">
                  <c:v>120.849609375</c:v>
                </c:pt>
                <c:pt idx="5">
                  <c:v>193.359375</c:v>
                </c:pt>
                <c:pt idx="6">
                  <c:v>225.5859375</c:v>
                </c:pt>
                <c:pt idx="7">
                  <c:v>193.359375</c:v>
                </c:pt>
                <c:pt idx="8">
                  <c:v>120.849609375</c:v>
                </c:pt>
                <c:pt idx="9">
                  <c:v>53.7109375</c:v>
                </c:pt>
                <c:pt idx="10">
                  <c:v>19.287109375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Sheet2!$A$18</c:f>
              <c:strCache>
                <c:ptCount val="1"/>
                <c:pt idx="0">
                  <c:v>4th Month</c:v>
                </c:pt>
              </c:strCache>
            </c:strRef>
          </c:tx>
          <c:spPr>
            <a:ln w="1524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Sheet2!$B$18:$L$18</c:f>
              <c:numCache>
                <c:formatCode>0</c:formatCode>
                <c:ptCount val="11"/>
                <c:pt idx="0">
                  <c:v>0.0152587890625</c:v>
                </c:pt>
                <c:pt idx="1">
                  <c:v>0.244140625</c:v>
                </c:pt>
                <c:pt idx="2">
                  <c:v>1.8310546875</c:v>
                </c:pt>
                <c:pt idx="3">
                  <c:v>8.544921875</c:v>
                </c:pt>
                <c:pt idx="4">
                  <c:v>27.77099609375</c:v>
                </c:pt>
                <c:pt idx="5">
                  <c:v>66.650390625</c:v>
                </c:pt>
                <c:pt idx="6">
                  <c:v>122.1923828125</c:v>
                </c:pt>
                <c:pt idx="7">
                  <c:v>174.560546875</c:v>
                </c:pt>
                <c:pt idx="8">
                  <c:v>196.380615234375</c:v>
                </c:pt>
                <c:pt idx="9">
                  <c:v>174.560546875</c:v>
                </c:pt>
                <c:pt idx="10">
                  <c:v>227.2491455078125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Sheet2!$A$22</c:f>
              <c:strCache>
                <c:ptCount val="1"/>
                <c:pt idx="0">
                  <c:v>5th Month</c:v>
                </c:pt>
              </c:strCache>
            </c:strRef>
          </c:tx>
          <c:spPr>
            <a:ln w="15240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0401443133047"/>
                  <c:y val="-0.041772925228585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Sheet2!$B$22:$L$22</c:f>
              <c:numCache>
                <c:formatCode>0</c:formatCode>
                <c:ptCount val="11"/>
                <c:pt idx="0">
                  <c:v>0.00095367431640625</c:v>
                </c:pt>
                <c:pt idx="1">
                  <c:v>0.019073486328125</c:v>
                </c:pt>
                <c:pt idx="2">
                  <c:v>0.181198120117187</c:v>
                </c:pt>
                <c:pt idx="3">
                  <c:v>1.087188720703125</c:v>
                </c:pt>
                <c:pt idx="4">
                  <c:v>4.620552062988281</c:v>
                </c:pt>
                <c:pt idx="5">
                  <c:v>14.7857666015625</c:v>
                </c:pt>
                <c:pt idx="6">
                  <c:v>36.96441650390625</c:v>
                </c:pt>
                <c:pt idx="7">
                  <c:v>73.9288330078125</c:v>
                </c:pt>
                <c:pt idx="8">
                  <c:v>120.1343536376953</c:v>
                </c:pt>
                <c:pt idx="9">
                  <c:v>160.1791381835937</c:v>
                </c:pt>
                <c:pt idx="10">
                  <c:v>588.0985260009766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Sheet2!$A$26</c:f>
              <c:strCache>
                <c:ptCount val="1"/>
                <c:pt idx="0">
                  <c:v>6th Month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4263076301389"/>
                  <c:y val="-0.02925215363963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Sheet2!$B$26:$L$26</c:f>
              <c:numCache>
                <c:formatCode>0</c:formatCode>
                <c:ptCount val="11"/>
                <c:pt idx="0">
                  <c:v>5.96046447753906E-5</c:v>
                </c:pt>
                <c:pt idx="1">
                  <c:v>0.00143051147460937</c:v>
                </c:pt>
                <c:pt idx="2">
                  <c:v>0.0164508819580078</c:v>
                </c:pt>
                <c:pt idx="3">
                  <c:v>0.120639801025391</c:v>
                </c:pt>
                <c:pt idx="4">
                  <c:v>0.633358955383301</c:v>
                </c:pt>
                <c:pt idx="5">
                  <c:v>2.533435821533203</c:v>
                </c:pt>
                <c:pt idx="6">
                  <c:v>8.022546768188476</c:v>
                </c:pt>
                <c:pt idx="7">
                  <c:v>20.6294059753418</c:v>
                </c:pt>
                <c:pt idx="8">
                  <c:v>43.83748769760132</c:v>
                </c:pt>
                <c:pt idx="9">
                  <c:v>77.93331146240234</c:v>
                </c:pt>
                <c:pt idx="10">
                  <c:v>846.2718725204467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14241968"/>
        <c:axId val="1814244816"/>
      </c:lineChart>
      <c:catAx>
        <c:axId val="18142419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</a:t>
                </a:r>
                <a:r>
                  <a:rPr lang="en-US" sz="2400" baseline="0"/>
                  <a:t> </a:t>
                </a:r>
                <a:r>
                  <a:rPr lang="en-US" sz="2400"/>
                  <a:t>Missing Concepts</a:t>
                </a:r>
              </a:p>
            </c:rich>
          </c:tx>
          <c:layout>
            <c:manualLayout>
              <c:xMode val="edge"/>
              <c:yMode val="edge"/>
              <c:x val="0.444212071905535"/>
              <c:y val="0.94728539420469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4244816"/>
        <c:crosses val="autoZero"/>
        <c:auto val="1"/>
        <c:lblAlgn val="ctr"/>
        <c:lblOffset val="100"/>
        <c:noMultiLvlLbl val="0"/>
      </c:catAx>
      <c:valAx>
        <c:axId val="1814244816"/>
        <c:scaling>
          <c:orientation val="minMax"/>
          <c:max val="100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>
                <a:lumMod val="9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424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0.89424</cdr:x>
      <cdr:y>0.12037</cdr:y>
    </cdr:from>
    <cdr:to>
      <cdr:x>0.98731</cdr:x>
      <cdr:y>0.23611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0737850" y="660400"/>
          <a:ext cx="1117600" cy="635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0.89318</cdr:x>
      <cdr:y>0.12731</cdr:y>
    </cdr:from>
    <cdr:to>
      <cdr:x>0.98837</cdr:x>
      <cdr:y>0.25463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0725150" y="698500"/>
          <a:ext cx="1143000" cy="6985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0.3836</cdr:x>
      <cdr:y>0.93032</cdr:y>
    </cdr:from>
    <cdr:to>
      <cdr:x>0.59984</cdr:x>
      <cdr:y>0.96598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5884225" y="8496213"/>
          <a:ext cx="3317117" cy="32563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2400" b="0" dirty="0"/>
            <a:t>#</a:t>
          </a:r>
          <a:r>
            <a:rPr lang="en-US" sz="2400" b="0" baseline="0" dirty="0"/>
            <a:t> </a:t>
          </a:r>
          <a:r>
            <a:rPr lang="en-US" sz="2400" b="0" dirty="0"/>
            <a:t>Concepts missing</a:t>
          </a:r>
          <a:endParaRPr lang="en-US" sz="1100" b="0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0.3907</cdr:x>
      <cdr:y>0.30239</cdr:y>
    </cdr:from>
    <cdr:to>
      <cdr:x>0.64194</cdr:x>
      <cdr:y>0.40786</cdr:y>
    </cdr:to>
    <cdr:sp macro="" textlink="">
      <cdr:nvSpPr>
        <cdr:cNvPr id="2" name="Right Arrow 1"/>
        <cdr:cNvSpPr/>
      </cdr:nvSpPr>
      <cdr:spPr>
        <a:xfrm xmlns:a="http://schemas.openxmlformats.org/drawingml/2006/main">
          <a:off x="5963565" y="2983057"/>
          <a:ext cx="3834949" cy="1040477"/>
        </a:xfrm>
        <a:prstGeom xmlns:a="http://schemas.openxmlformats.org/drawingml/2006/main" prst="rightArrow">
          <a:avLst/>
        </a:prstGeom>
        <a:noFill xmlns:a="http://schemas.openxmlformats.org/drawingml/2006/main"/>
        <a:ln xmlns:a="http://schemas.openxmlformats.org/drawingml/2006/main">
          <a:solidFill>
            <a:schemeClr val="accent3"/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3">
          <a:schemeClr val="accent1"/>
        </a:fillRef>
        <a:effectRef xmlns:a="http://schemas.openxmlformats.org/drawingml/2006/main" idx="2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anchor="ctr" anchorCtr="1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400" dirty="0">
              <a:solidFill>
                <a:schemeClr val="tx1"/>
              </a:solidFill>
            </a:rPr>
            <a:t>Collection </a:t>
          </a:r>
          <a:r>
            <a:rPr lang="en-US" sz="2400" baseline="0" dirty="0">
              <a:solidFill>
                <a:schemeClr val="tx1"/>
              </a:solidFill>
            </a:rPr>
            <a:t>Completeness</a:t>
          </a:r>
          <a:endParaRPr lang="en-US" sz="2400" dirty="0">
            <a:solidFill>
              <a:schemeClr val="tx1"/>
            </a:solidFill>
          </a:endParaRPr>
        </a:p>
      </cdr:txBody>
    </cdr:sp>
  </cdr:relSizeAnchor>
</c:userShapes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924916-2EE5-1540-BD62-1BE903B74790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62000" y="685800"/>
            <a:ext cx="5334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CF3391-0F17-3842-A730-62361FAE3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73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Thicker number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F3391-0F17-3842-A730-62361FAE31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54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5387342"/>
            <a:ext cx="3840480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7289782"/>
            <a:ext cx="384048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1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33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752600"/>
            <a:ext cx="1104138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752600"/>
            <a:ext cx="3248406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21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50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8206745"/>
            <a:ext cx="4416552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2029425"/>
            <a:ext cx="4416552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3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1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752603"/>
            <a:ext cx="4416552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8069582"/>
            <a:ext cx="21662705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2024360"/>
            <a:ext cx="21662705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8069582"/>
            <a:ext cx="21769390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2024360"/>
            <a:ext cx="21769390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24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6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739642"/>
            <a:ext cx="2592324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739642"/>
            <a:ext cx="2592324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9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752603"/>
            <a:ext cx="441655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8763000"/>
            <a:ext cx="441655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0510482"/>
            <a:ext cx="172821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2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image" Target="../media/image1.tiff"/><Relationship Id="rId5" Type="http://schemas.openxmlformats.org/officeDocument/2006/relationships/image" Target="../media/image2.tiff"/><Relationship Id="rId6" Type="http://schemas.openxmlformats.org/officeDocument/2006/relationships/image" Target="../media/image3.png"/><Relationship Id="rId7" Type="http://schemas.openxmlformats.org/officeDocument/2006/relationships/chart" Target="../charts/chart2.xml"/><Relationship Id="rId8" Type="http://schemas.openxmlformats.org/officeDocument/2006/relationships/chart" Target="../charts/chart3.xml"/><Relationship Id="rId9" Type="http://schemas.openxmlformats.org/officeDocument/2006/relationships/chart" Target="../charts/chart4.xml"/><Relationship Id="rId10" Type="http://schemas.openxmlformats.org/officeDocument/2006/relationships/chart" Target="../charts/chart5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9" name="Chart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5575091"/>
              </p:ext>
            </p:extLst>
          </p:nvPr>
        </p:nvGraphicFramePr>
        <p:xfrm>
          <a:off x="33748431" y="3354172"/>
          <a:ext cx="16202746" cy="151941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4696691" y="528480"/>
            <a:ext cx="418130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Do Community Recommendations Improve Metadata Completeness</a:t>
            </a:r>
            <a:r>
              <a:rPr lang="en-US" sz="9600" dirty="0" smtClean="0"/>
              <a:t>?  (</a:t>
            </a:r>
            <a:r>
              <a:rPr lang="mr-IN" sz="9600" dirty="0" smtClean="0"/>
              <a:t>IN23C-1785</a:t>
            </a:r>
            <a:r>
              <a:rPr lang="en-US" sz="9600" dirty="0" smtClean="0"/>
              <a:t>)</a:t>
            </a:r>
            <a:endParaRPr lang="en-US" sz="9600" dirty="0"/>
          </a:p>
        </p:txBody>
      </p:sp>
      <p:sp>
        <p:nvSpPr>
          <p:cNvPr id="30" name="TextBox 29"/>
          <p:cNvSpPr txBox="1"/>
          <p:nvPr/>
        </p:nvSpPr>
        <p:spPr>
          <a:xfrm>
            <a:off x="9734557" y="2269244"/>
            <a:ext cx="31737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Sean </a:t>
            </a:r>
            <a:r>
              <a:rPr lang="en-US" sz="4000" dirty="0" smtClean="0"/>
              <a:t>Gordon </a:t>
            </a:r>
            <a:r>
              <a:rPr lang="en-US" sz="4000" dirty="0"/>
              <a:t>(</a:t>
            </a:r>
            <a:r>
              <a:rPr lang="en-US" sz="4000" dirty="0" err="1" smtClean="0"/>
              <a:t>scgordon@hdfgroup.org</a:t>
            </a:r>
            <a:r>
              <a:rPr lang="en-US" sz="4000" dirty="0" smtClean="0"/>
              <a:t>)</a:t>
            </a:r>
            <a:r>
              <a:rPr lang="en-US" sz="4000" baseline="-25000" dirty="0" smtClean="0"/>
              <a:t>1</a:t>
            </a:r>
            <a:r>
              <a:rPr lang="en-US" sz="4000" dirty="0" smtClean="0"/>
              <a:t>, </a:t>
            </a:r>
            <a:r>
              <a:rPr lang="en-US" sz="4000" dirty="0"/>
              <a:t>Ted </a:t>
            </a:r>
            <a:r>
              <a:rPr lang="en-US" sz="4000" dirty="0" smtClean="0"/>
              <a:t>Habermann</a:t>
            </a:r>
            <a:r>
              <a:rPr lang="en-US" sz="4000" baseline="-25000" dirty="0" smtClean="0"/>
              <a:t>1, </a:t>
            </a:r>
            <a:r>
              <a:rPr lang="en-US" sz="4000" dirty="0"/>
              <a:t>Matthew B. </a:t>
            </a:r>
            <a:r>
              <a:rPr lang="en-US" sz="4000" dirty="0" smtClean="0"/>
              <a:t>Jones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Ben </a:t>
            </a:r>
            <a:r>
              <a:rPr lang="en-US" sz="4000" dirty="0" smtClean="0"/>
              <a:t>Leinfelder</a:t>
            </a:r>
            <a:r>
              <a:rPr lang="en-US" sz="4000" baseline="-25000" dirty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Bryce </a:t>
            </a:r>
            <a:r>
              <a:rPr lang="en-US" sz="4000" dirty="0" smtClean="0"/>
              <a:t>Mecum</a:t>
            </a:r>
            <a:r>
              <a:rPr lang="en-US" sz="4000" baseline="-25000" dirty="0"/>
              <a:t>2</a:t>
            </a:r>
            <a:r>
              <a:rPr lang="en-US" sz="4000" dirty="0" smtClean="0"/>
              <a:t>, Lindsay </a:t>
            </a:r>
            <a:r>
              <a:rPr lang="en-US" sz="4000" dirty="0"/>
              <a:t>A. </a:t>
            </a:r>
            <a:r>
              <a:rPr lang="en-US" sz="4000" dirty="0" smtClean="0"/>
              <a:t>Powers</a:t>
            </a:r>
            <a:r>
              <a:rPr lang="en-US" sz="4000" baseline="-25000" dirty="0" smtClean="0"/>
              <a:t>3</a:t>
            </a:r>
            <a:r>
              <a:rPr lang="en-US" sz="4000" dirty="0" smtClean="0"/>
              <a:t>, and Peter Slaughter</a:t>
            </a:r>
            <a:r>
              <a:rPr lang="en-US" sz="4000" baseline="-25000" dirty="0"/>
              <a:t>2</a:t>
            </a:r>
            <a:endParaRPr lang="en-US" sz="4000" dirty="0"/>
          </a:p>
          <a:p>
            <a:pPr algn="ctr"/>
            <a:r>
              <a:rPr lang="en-US" sz="3200" dirty="0" smtClean="0"/>
              <a:t>1. The </a:t>
            </a:r>
            <a:r>
              <a:rPr lang="en-US" sz="3200" dirty="0"/>
              <a:t>HDF </a:t>
            </a:r>
            <a:r>
              <a:rPr lang="en-US" sz="3200" dirty="0" smtClean="0"/>
              <a:t>Group, 2. </a:t>
            </a:r>
            <a:r>
              <a:rPr lang="en-US" sz="3200" dirty="0"/>
              <a:t>National Center for Ecological Analysis and </a:t>
            </a:r>
            <a:r>
              <a:rPr lang="en-US" sz="3200" dirty="0" smtClean="0"/>
              <a:t>Synthesis 3. United States Geological Society</a:t>
            </a:r>
            <a:endParaRPr lang="en-US" sz="3200" dirty="0"/>
          </a:p>
        </p:txBody>
      </p:sp>
      <p:pic>
        <p:nvPicPr>
          <p:cNvPr id="7" name="Picture 6" descr="logo_bluegreen_txt_mac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1608" y="785850"/>
            <a:ext cx="4327164" cy="2310951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264" y="456761"/>
            <a:ext cx="2502309" cy="272243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96" b="33041"/>
          <a:stretch/>
        </p:blipFill>
        <p:spPr>
          <a:xfrm>
            <a:off x="422264" y="31559557"/>
            <a:ext cx="3556000" cy="92868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7318736" y="3913969"/>
            <a:ext cx="16568928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Process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Utilized </a:t>
            </a:r>
            <a:r>
              <a:rPr lang="en-US" sz="3200" dirty="0" smtClean="0"/>
              <a:t>a </a:t>
            </a:r>
            <a:r>
              <a:rPr lang="en-US" sz="3200" dirty="0" smtClean="0"/>
              <a:t>python sampling </a:t>
            </a:r>
            <a:r>
              <a:rPr lang="en-US" sz="3200" dirty="0"/>
              <a:t>tool that leveraged </a:t>
            </a:r>
            <a:r>
              <a:rPr lang="en-US" sz="3200" dirty="0" err="1" smtClean="0"/>
              <a:t>DataONE’s</a:t>
            </a:r>
            <a:r>
              <a:rPr lang="en-US" sz="3200" dirty="0" smtClean="0"/>
              <a:t> </a:t>
            </a:r>
            <a:r>
              <a:rPr lang="en-US" sz="3200" dirty="0"/>
              <a:t>SOLR </a:t>
            </a:r>
            <a:r>
              <a:rPr lang="en-US" sz="3200" dirty="0" smtClean="0"/>
              <a:t>index </a:t>
            </a:r>
            <a:r>
              <a:rPr lang="en-US" sz="3200" dirty="0" smtClean="0"/>
              <a:t>to identify and </a:t>
            </a:r>
            <a:r>
              <a:rPr lang="en-US" sz="3200" dirty="0"/>
              <a:t>create </a:t>
            </a:r>
            <a:r>
              <a:rPr lang="en-US" sz="3200" dirty="0" smtClean="0"/>
              <a:t>XML collections of 250 LTER </a:t>
            </a:r>
            <a:r>
              <a:rPr lang="en-US" sz="3200" dirty="0"/>
              <a:t>metadata records </a:t>
            </a:r>
            <a:r>
              <a:rPr lang="en-US" sz="3200" dirty="0" smtClean="0"/>
              <a:t>from </a:t>
            </a:r>
            <a:r>
              <a:rPr lang="en-US" sz="3200" dirty="0" smtClean="0"/>
              <a:t>each year</a:t>
            </a:r>
            <a:r>
              <a:rPr lang="en-US" sz="3200" dirty="0" smtClean="0"/>
              <a:t> </a:t>
            </a:r>
            <a:r>
              <a:rPr lang="en-US" sz="3200" dirty="0"/>
              <a:t>2005-2016</a:t>
            </a:r>
            <a:r>
              <a:rPr lang="en-US" sz="3200" dirty="0" smtClean="0"/>
              <a:t>.</a:t>
            </a:r>
            <a:endParaRPr lang="en-US" sz="32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Used </a:t>
            </a:r>
            <a:r>
              <a:rPr lang="en-US" sz="3200" dirty="0" smtClean="0"/>
              <a:t>XSL rubrics to determine conceptual content </a:t>
            </a:r>
            <a:r>
              <a:rPr lang="en-US" sz="3200" dirty="0" smtClean="0"/>
              <a:t>in</a:t>
            </a:r>
            <a:r>
              <a:rPr lang="en-US" sz="3200" dirty="0" smtClean="0"/>
              <a:t> </a:t>
            </a:r>
            <a:r>
              <a:rPr lang="en-US" sz="3200" dirty="0" smtClean="0"/>
              <a:t>each </a:t>
            </a:r>
            <a:r>
              <a:rPr lang="en-US" sz="3200" dirty="0" smtClean="0"/>
              <a:t>record.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Analyzed </a:t>
            </a:r>
            <a:r>
              <a:rPr lang="en-US" sz="3200" dirty="0" smtClean="0"/>
              <a:t>results for completeness of 25 </a:t>
            </a:r>
            <a:r>
              <a:rPr lang="en-US" sz="3200" dirty="0" smtClean="0"/>
              <a:t>concepts in </a:t>
            </a:r>
            <a:r>
              <a:rPr lang="en-US" sz="3200" dirty="0" smtClean="0"/>
              <a:t>the Recommendations Analysis Dashboard</a:t>
            </a:r>
            <a:r>
              <a:rPr lang="en-US" sz="3200" baseline="-25000" dirty="0" smtClean="0"/>
              <a:t>1 </a:t>
            </a:r>
            <a:r>
              <a:rPr lang="en-US" sz="3200" dirty="0" smtClean="0"/>
              <a:t>for each years collection.  </a:t>
            </a:r>
            <a:endParaRPr lang="en-US" sz="32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Compared </a:t>
            </a:r>
            <a:r>
              <a:rPr lang="en-US" sz="3200" dirty="0" smtClean="0"/>
              <a:t>analyses across time periods </a:t>
            </a:r>
            <a:r>
              <a:rPr lang="en-US" sz="3200" dirty="0" smtClean="0"/>
              <a:t>using collection </a:t>
            </a:r>
            <a:r>
              <a:rPr lang="en-US" sz="3200" dirty="0" smtClean="0"/>
              <a:t>evolution</a:t>
            </a:r>
            <a:r>
              <a:rPr lang="en-US" sz="3200" baseline="-25000" dirty="0" smtClean="0"/>
              <a:t>2</a:t>
            </a:r>
            <a:r>
              <a:rPr lang="en-US" sz="3200" dirty="0" smtClean="0"/>
              <a:t> analysis </a:t>
            </a:r>
            <a:r>
              <a:rPr lang="en-US" sz="3200" dirty="0" smtClean="0"/>
              <a:t>and a variation that focuses on individual concept completeness.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Compared heterogeneity of each collection to completeness using signature score groups</a:t>
            </a:r>
            <a:r>
              <a:rPr lang="en-US" sz="3200" baseline="-25000" dirty="0" smtClean="0"/>
              <a:t>1</a:t>
            </a:r>
            <a:r>
              <a:rPr lang="en-US" sz="3200" dirty="0"/>
              <a:t> </a:t>
            </a:r>
            <a:r>
              <a:rPr lang="en-US" sz="3200" dirty="0" smtClean="0"/>
              <a:t>and a distribution of completeness for each year.</a:t>
            </a:r>
            <a:endParaRPr lang="en-US" sz="3200" dirty="0" smtClean="0"/>
          </a:p>
          <a:p>
            <a:endParaRPr lang="en-US" sz="4000" dirty="0" smtClean="0"/>
          </a:p>
          <a:p>
            <a:endParaRPr lang="en-US" sz="4000" dirty="0"/>
          </a:p>
        </p:txBody>
      </p:sp>
      <p:sp>
        <p:nvSpPr>
          <p:cNvPr id="18" name="TextBox 17"/>
          <p:cNvSpPr txBox="1"/>
          <p:nvPr/>
        </p:nvSpPr>
        <p:spPr>
          <a:xfrm>
            <a:off x="36042601" y="21918779"/>
            <a:ext cx="13525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</a:t>
            </a:r>
            <a:r>
              <a:rPr lang="en-US" sz="3200" dirty="0" smtClean="0"/>
              <a:t>eterogeneity has no clear effect on the completeness of a collection.</a:t>
            </a:r>
            <a:endParaRPr lang="en-US" sz="3200" dirty="0"/>
          </a:p>
        </p:txBody>
      </p:sp>
      <p:sp>
        <p:nvSpPr>
          <p:cNvPr id="19" name="TextBox 18"/>
          <p:cNvSpPr txBox="1"/>
          <p:nvPr/>
        </p:nvSpPr>
        <p:spPr>
          <a:xfrm>
            <a:off x="10290629" y="31965969"/>
            <a:ext cx="306251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1. See </a:t>
            </a:r>
            <a:r>
              <a:rPr lang="en-US" sz="2800" dirty="0"/>
              <a:t>bottom third of </a:t>
            </a:r>
            <a:r>
              <a:rPr lang="en-US" sz="2800" dirty="0">
                <a:cs typeface="Calibri"/>
              </a:rPr>
              <a:t>Evaluating and Evolving Metadata in Multiple Dialects, </a:t>
            </a:r>
            <a:r>
              <a:rPr lang="en-US" sz="2800" dirty="0" smtClean="0">
                <a:cs typeface="Calibri"/>
              </a:rPr>
              <a:t>IN23C-1781 for a </a:t>
            </a:r>
            <a:r>
              <a:rPr lang="en-US" sz="2800" dirty="0" smtClean="0">
                <a:cs typeface="Calibri"/>
              </a:rPr>
              <a:t>description  </a:t>
            </a:r>
            <a:r>
              <a:rPr lang="en-US" sz="2800" dirty="0" smtClean="0"/>
              <a:t>2</a:t>
            </a:r>
            <a:r>
              <a:rPr lang="en-US" sz="2800" dirty="0"/>
              <a:t>. See top right of </a:t>
            </a:r>
            <a:r>
              <a:rPr lang="en-US" sz="2800" dirty="0">
                <a:cs typeface="Calibri"/>
              </a:rPr>
              <a:t>Evaluating and Evolving Metadata in Multiple Dialects, IN23C-1781 for a </a:t>
            </a:r>
            <a:r>
              <a:rPr lang="en-US" sz="2800" dirty="0" smtClean="0">
                <a:cs typeface="Calibri"/>
              </a:rPr>
              <a:t>description</a:t>
            </a:r>
            <a:endParaRPr lang="en-US" sz="2800" dirty="0"/>
          </a:p>
        </p:txBody>
      </p:sp>
      <p:sp>
        <p:nvSpPr>
          <p:cNvPr id="36" name="TextBox 35"/>
          <p:cNvSpPr txBox="1"/>
          <p:nvPr/>
        </p:nvSpPr>
        <p:spPr>
          <a:xfrm>
            <a:off x="46031459" y="31965969"/>
            <a:ext cx="4637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NSF-DIBBS Award 1443062</a:t>
            </a:r>
            <a:endParaRPr lang="en-US" sz="3200" dirty="0"/>
          </a:p>
        </p:txBody>
      </p:sp>
      <p:graphicFrame>
        <p:nvGraphicFramePr>
          <p:cNvPr id="42" name="Chart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827418"/>
              </p:ext>
            </p:extLst>
          </p:nvPr>
        </p:nvGraphicFramePr>
        <p:xfrm>
          <a:off x="34611609" y="22737709"/>
          <a:ext cx="15339568" cy="91325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43" name="Chart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8477063"/>
              </p:ext>
            </p:extLst>
          </p:nvPr>
        </p:nvGraphicFramePr>
        <p:xfrm>
          <a:off x="34611609" y="18666872"/>
          <a:ext cx="15085569" cy="28646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53" name="Chart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7732269"/>
              </p:ext>
            </p:extLst>
          </p:nvPr>
        </p:nvGraphicFramePr>
        <p:xfrm>
          <a:off x="16970875" y="12546494"/>
          <a:ext cx="17090456" cy="190469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54" name="Chart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5698945"/>
              </p:ext>
            </p:extLst>
          </p:nvPr>
        </p:nvGraphicFramePr>
        <p:xfrm>
          <a:off x="1533402" y="21852713"/>
          <a:ext cx="15263804" cy="98649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55" name="TextBox 54"/>
          <p:cNvSpPr txBox="1"/>
          <p:nvPr/>
        </p:nvSpPr>
        <p:spPr>
          <a:xfrm>
            <a:off x="17318736" y="9637689"/>
            <a:ext cx="154477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Limitations</a:t>
            </a:r>
            <a:endParaRPr lang="en-US" sz="48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Not a set of records through time.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Sampling proportion vs sampling size.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/>
              <a:t>No ethnographic perspective.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533402" y="17927092"/>
            <a:ext cx="1526380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Premise</a:t>
            </a:r>
          </a:p>
          <a:p>
            <a:r>
              <a:rPr lang="en-US" sz="3200" dirty="0"/>
              <a:t>The LTER Completeness Recommendation includes concepts the LTER community considers important for </a:t>
            </a:r>
            <a:r>
              <a:rPr lang="en-US" sz="3200" dirty="0" smtClean="0"/>
              <a:t>creating </a:t>
            </a:r>
            <a:r>
              <a:rPr lang="en-US" sz="3200" dirty="0"/>
              <a:t>quality </a:t>
            </a:r>
            <a:r>
              <a:rPr lang="en-US" sz="3200" dirty="0" smtClean="0"/>
              <a:t>metadata.</a:t>
            </a:r>
            <a:r>
              <a:rPr lang="en-US" sz="3200" dirty="0"/>
              <a:t> Ideally the completeness of LTER metadata should improve over time. The graph below uses a theoretical model to illustrate how metadata </a:t>
            </a:r>
            <a:r>
              <a:rPr lang="en-US" sz="3200" dirty="0" smtClean="0"/>
              <a:t>can become more complete over </a:t>
            </a:r>
            <a:r>
              <a:rPr lang="en-US" sz="3200" dirty="0"/>
              <a:t>time. </a:t>
            </a:r>
            <a:r>
              <a:rPr lang="en-US" sz="3200" dirty="0" smtClean="0"/>
              <a:t>The model output improves 500 out of 1000 records by one concept each time step. The visualization displays every fourth time step to simulate a </a:t>
            </a:r>
            <a:r>
              <a:rPr lang="en-US" sz="3200" dirty="0"/>
              <a:t>6 month </a:t>
            </a:r>
            <a:r>
              <a:rPr lang="en-US" sz="3200" dirty="0" smtClean="0"/>
              <a:t>period of collection development.</a:t>
            </a:r>
            <a:endParaRPr lang="en-US" sz="3200" dirty="0"/>
          </a:p>
          <a:p>
            <a:endParaRPr lang="en-US" sz="4000" dirty="0"/>
          </a:p>
          <a:p>
            <a:endParaRPr lang="en-US" sz="40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90880" y="301921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8592801" y="19495951"/>
            <a:ext cx="74477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No. There is no </a:t>
            </a:r>
            <a:r>
              <a:rPr lang="en-US" sz="3200" dirty="0"/>
              <a:t>clear </a:t>
            </a:r>
            <a:r>
              <a:rPr lang="en-US" sz="3200" dirty="0" smtClean="0"/>
              <a:t>progression </a:t>
            </a:r>
            <a:r>
              <a:rPr lang="en-US" sz="3200" dirty="0"/>
              <a:t>towards completeness of </a:t>
            </a:r>
            <a:r>
              <a:rPr lang="en-US" sz="3200" dirty="0" smtClean="0"/>
              <a:t>the collection with regard to the recommendation </a:t>
            </a:r>
            <a:r>
              <a:rPr lang="en-US" sz="3200" dirty="0"/>
              <a:t>over </a:t>
            </a:r>
            <a:r>
              <a:rPr lang="en-US" sz="3200" dirty="0" smtClean="0"/>
              <a:t>time.  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36120584" y="13345304"/>
            <a:ext cx="70767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Complete adherence </a:t>
            </a:r>
            <a:r>
              <a:rPr lang="en-US" sz="3200" dirty="0"/>
              <a:t>to </a:t>
            </a:r>
            <a:r>
              <a:rPr lang="en-US" sz="3200" dirty="0" smtClean="0"/>
              <a:t>EML </a:t>
            </a:r>
            <a:r>
              <a:rPr lang="en-US" sz="3200" dirty="0"/>
              <a:t>schema required </a:t>
            </a:r>
            <a:r>
              <a:rPr lang="en-US" sz="3200" dirty="0" smtClean="0"/>
              <a:t>concepts.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424533" y="165269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6120584" y="14697946"/>
            <a:ext cx="74967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Inconsistent adoption of other </a:t>
            </a:r>
            <a:r>
              <a:rPr lang="en-US" sz="3200" dirty="0" smtClean="0"/>
              <a:t>concepts in the recommendation level.</a:t>
            </a:r>
            <a:endParaRPr lang="en-US" sz="3200" dirty="0"/>
          </a:p>
        </p:txBody>
      </p:sp>
      <p:sp>
        <p:nvSpPr>
          <p:cNvPr id="60" name="Rectangle 59"/>
          <p:cNvSpPr/>
          <p:nvPr/>
        </p:nvSpPr>
        <p:spPr>
          <a:xfrm>
            <a:off x="1676400" y="3899237"/>
            <a:ext cx="13948004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/>
              <a:t>Background</a:t>
            </a:r>
            <a:endParaRPr lang="en-US" sz="4800" dirty="0"/>
          </a:p>
          <a:p>
            <a:r>
              <a:rPr lang="en-US" sz="3200" dirty="0"/>
              <a:t>Many communities use the term "standard" when they describe their </a:t>
            </a:r>
            <a:r>
              <a:rPr lang="en-US" sz="3200" dirty="0" smtClean="0"/>
              <a:t>metadata </a:t>
            </a:r>
            <a:r>
              <a:rPr lang="en-US" sz="3200" dirty="0"/>
              <a:t>and, as a result, there are many existing "standards". This approach focuses attention on differences between communities. We use the term "dialect" to focus attention on common concepts and goals</a:t>
            </a:r>
            <a:r>
              <a:rPr lang="en-US" sz="3200" dirty="0" smtClean="0"/>
              <a:t>.</a:t>
            </a:r>
            <a:endParaRPr lang="en-US" sz="3200" dirty="0"/>
          </a:p>
        </p:txBody>
      </p:sp>
      <p:sp>
        <p:nvSpPr>
          <p:cNvPr id="61" name="TextBox 60"/>
          <p:cNvSpPr txBox="1"/>
          <p:nvPr/>
        </p:nvSpPr>
        <p:spPr>
          <a:xfrm>
            <a:off x="1715774" y="6515108"/>
            <a:ext cx="13948004" cy="600164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6000"/>
            </a:lvl1pPr>
          </a:lstStyle>
          <a:p>
            <a:r>
              <a:rPr lang="en-US" sz="3600" dirty="0"/>
              <a:t>Recommendations and </a:t>
            </a:r>
            <a:r>
              <a:rPr lang="en-US" sz="3600" dirty="0" smtClean="0"/>
              <a:t>Dialects</a:t>
            </a:r>
            <a:r>
              <a:rPr lang="en-US" sz="3600" dirty="0"/>
              <a:t>:</a:t>
            </a:r>
          </a:p>
          <a:p>
            <a:r>
              <a:rPr lang="en-US" sz="3200" dirty="0"/>
              <a:t>Recommendations reflect community experiences and documentation needs. </a:t>
            </a:r>
            <a:r>
              <a:rPr lang="en-US" sz="3200" dirty="0" smtClean="0"/>
              <a:t>Communities have common documentation needs, so recommendations overlap, particularly for the discovery use case.  Sharing </a:t>
            </a:r>
            <a:r>
              <a:rPr lang="en-US" sz="3200" dirty="0"/>
              <a:t>recommendations is an important mechanism for sharing those experiences and community knowledge</a:t>
            </a:r>
            <a:r>
              <a:rPr lang="en-US" sz="3200" dirty="0" smtClean="0"/>
              <a:t>.</a:t>
            </a:r>
          </a:p>
          <a:p>
            <a:r>
              <a:rPr lang="en-US" sz="3600" dirty="0" smtClean="0"/>
              <a:t>LTER and EML</a:t>
            </a:r>
            <a:endParaRPr lang="en-US" sz="3600" dirty="0"/>
          </a:p>
          <a:p>
            <a:r>
              <a:rPr lang="en-US" sz="3200" dirty="0"/>
              <a:t>The Long Range Ecological Network created the LTER Recommendation for Completeness to help guide the creation of Ecological Markup Language records. </a:t>
            </a:r>
          </a:p>
          <a:p>
            <a:r>
              <a:rPr lang="en-US" sz="3200" dirty="0"/>
              <a:t>There are five levels in the LTER recommendation: Identification, Discovery, Evaluation, Access, and Integration. All levels of LTER are subsets of concepts in the EML dialect</a:t>
            </a:r>
            <a:r>
              <a:rPr lang="en-US" sz="3200" dirty="0" smtClean="0"/>
              <a:t>. </a:t>
            </a:r>
            <a:endParaRPr lang="en-US" sz="3600" dirty="0" smtClean="0"/>
          </a:p>
          <a:p>
            <a:endParaRPr lang="en-US" sz="2400" dirty="0"/>
          </a:p>
        </p:txBody>
      </p:sp>
      <p:grpSp>
        <p:nvGrpSpPr>
          <p:cNvPr id="62" name="Group 61"/>
          <p:cNvGrpSpPr/>
          <p:nvPr/>
        </p:nvGrpSpPr>
        <p:grpSpPr>
          <a:xfrm>
            <a:off x="5546746" y="12603856"/>
            <a:ext cx="6975435" cy="5385679"/>
            <a:chOff x="4827876" y="27118267"/>
            <a:chExt cx="6455562" cy="5006098"/>
          </a:xfrm>
        </p:grpSpPr>
        <p:sp>
          <p:nvSpPr>
            <p:cNvPr id="63" name="Oval 62"/>
            <p:cNvSpPr/>
            <p:nvPr/>
          </p:nvSpPr>
          <p:spPr>
            <a:xfrm>
              <a:off x="4827876" y="27185226"/>
              <a:ext cx="4199523" cy="4379599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64" name="Oval 63"/>
            <p:cNvSpPr/>
            <p:nvPr/>
          </p:nvSpPr>
          <p:spPr>
            <a:xfrm>
              <a:off x="7083915" y="27185226"/>
              <a:ext cx="4199523" cy="4379599"/>
            </a:xfrm>
            <a:prstGeom prst="ellipse">
              <a:avLst/>
            </a:prstGeom>
            <a:solidFill>
              <a:schemeClr val="accent3">
                <a:lumMod val="20000"/>
                <a:lumOff val="80000"/>
                <a:alpha val="75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9550011" y="28202662"/>
              <a:ext cx="1640772" cy="1843787"/>
              <a:chOff x="5776310" y="1779447"/>
              <a:chExt cx="960966" cy="1035467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83" name="Oval 82"/>
              <p:cNvSpPr/>
              <p:nvPr/>
            </p:nvSpPr>
            <p:spPr>
              <a:xfrm>
                <a:off x="5776310" y="1779447"/>
                <a:ext cx="960966" cy="103546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5914735" y="1820284"/>
                <a:ext cx="251344" cy="240997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7</a:t>
                </a:r>
                <a:endParaRPr lang="en-US" sz="2400" baseline="-25000" dirty="0"/>
              </a:p>
            </p:txBody>
          </p:sp>
        </p:grpSp>
        <p:sp>
          <p:nvSpPr>
            <p:cNvPr id="66" name="TextBox 65"/>
            <p:cNvSpPr txBox="1"/>
            <p:nvPr/>
          </p:nvSpPr>
          <p:spPr>
            <a:xfrm>
              <a:off x="9709907" y="30673294"/>
              <a:ext cx="540314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</a:t>
              </a:r>
              <a:r>
                <a:rPr lang="en-US" sz="2400" baseline="-25000" dirty="0"/>
                <a:t>2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768703" y="30755357"/>
              <a:ext cx="540314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</a:t>
              </a:r>
              <a:r>
                <a:rPr lang="en-US" sz="2400" baseline="-25000" dirty="0"/>
                <a:t>1</a:t>
              </a:r>
            </a:p>
          </p:txBody>
        </p:sp>
        <p:grpSp>
          <p:nvGrpSpPr>
            <p:cNvPr id="68" name="Group 67"/>
            <p:cNvGrpSpPr/>
            <p:nvPr/>
          </p:nvGrpSpPr>
          <p:grpSpPr>
            <a:xfrm>
              <a:off x="5332373" y="27898622"/>
              <a:ext cx="1082277" cy="1128685"/>
              <a:chOff x="5528339" y="1779446"/>
              <a:chExt cx="1208937" cy="1208937"/>
            </a:xfrm>
            <a:solidFill>
              <a:schemeClr val="accent4">
                <a:lumMod val="60000"/>
                <a:lumOff val="40000"/>
              </a:schemeClr>
            </a:solidFill>
          </p:grpSpPr>
          <p:sp>
            <p:nvSpPr>
              <p:cNvPr id="81" name="Oval 80"/>
              <p:cNvSpPr/>
              <p:nvPr/>
            </p:nvSpPr>
            <p:spPr>
              <a:xfrm>
                <a:off x="5528339" y="1779446"/>
                <a:ext cx="1208937" cy="120893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5939850" y="2303990"/>
                <a:ext cx="508890" cy="494490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5</a:t>
                </a:r>
                <a:endParaRPr lang="en-US" sz="2400" baseline="-25000" dirty="0"/>
              </a:p>
            </p:txBody>
          </p:sp>
        </p:grpSp>
        <p:sp>
          <p:nvSpPr>
            <p:cNvPr id="70" name="Oval 69"/>
            <p:cNvSpPr/>
            <p:nvPr/>
          </p:nvSpPr>
          <p:spPr>
            <a:xfrm>
              <a:off x="6256426" y="29640433"/>
              <a:ext cx="1459130" cy="152169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  <a:alpha val="69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69" name="Group 68"/>
            <p:cNvGrpSpPr/>
            <p:nvPr/>
          </p:nvGrpSpPr>
          <p:grpSpPr>
            <a:xfrm>
              <a:off x="7001896" y="29941197"/>
              <a:ext cx="677739" cy="737253"/>
              <a:chOff x="2134984" y="3337153"/>
              <a:chExt cx="660921" cy="689398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79" name="Oval 78"/>
              <p:cNvSpPr/>
              <p:nvPr/>
            </p:nvSpPr>
            <p:spPr>
              <a:xfrm>
                <a:off x="2134984" y="3337153"/>
                <a:ext cx="660921" cy="689398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2237852" y="3584396"/>
                <a:ext cx="488099" cy="431698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R</a:t>
                </a:r>
                <a:r>
                  <a:rPr lang="en-US" sz="2400" baseline="-25000" dirty="0"/>
                  <a:t>6</a:t>
                </a:r>
              </a:p>
            </p:txBody>
          </p:sp>
        </p:grpSp>
        <p:sp>
          <p:nvSpPr>
            <p:cNvPr id="71" name="TextBox 70"/>
            <p:cNvSpPr txBox="1"/>
            <p:nvPr/>
          </p:nvSpPr>
          <p:spPr>
            <a:xfrm>
              <a:off x="6706646" y="30724137"/>
              <a:ext cx="421620" cy="429127"/>
            </a:xfrm>
            <a:prstGeom prst="rect">
              <a:avLst/>
            </a:prstGeom>
            <a:noFill/>
            <a:ln w="12700" cmpd="sng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R</a:t>
              </a:r>
              <a:r>
                <a:rPr lang="en-US" sz="2400" baseline="-25000" dirty="0"/>
                <a:t>1</a:t>
              </a:r>
              <a:endParaRPr lang="en-US" sz="2800" baseline="-250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253549" y="31564825"/>
              <a:ext cx="1649053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/>
                <a:t>Discovery</a:t>
              </a:r>
              <a:endParaRPr lang="en-US" sz="2800" baseline="-25000" dirty="0"/>
            </a:p>
          </p:txBody>
        </p:sp>
        <p:sp>
          <p:nvSpPr>
            <p:cNvPr id="73" name="Oval 72"/>
            <p:cNvSpPr/>
            <p:nvPr/>
          </p:nvSpPr>
          <p:spPr>
            <a:xfrm>
              <a:off x="7733031" y="29074536"/>
              <a:ext cx="1239699" cy="129285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8130939" y="29512068"/>
              <a:ext cx="421620" cy="429127"/>
            </a:xfrm>
            <a:prstGeom prst="rect">
              <a:avLst/>
            </a:prstGeom>
            <a:noFill/>
            <a:ln w="12700" cmpd="sng">
              <a:noFill/>
            </a:ln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chemeClr val="tx1"/>
                  </a:solidFill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r>
                <a:rPr lang="en-US" sz="2400" dirty="0" smtClean="0"/>
                <a:t>R</a:t>
              </a:r>
              <a:r>
                <a:rPr lang="en-US" sz="2400" baseline="-25000" dirty="0"/>
                <a:t>2</a:t>
              </a:r>
              <a:endParaRPr lang="en-US" sz="2400" baseline="-25000" dirty="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7727105" y="27118267"/>
              <a:ext cx="1505110" cy="4522135"/>
            </a:xfrm>
            <a:prstGeom prst="rect">
              <a:avLst/>
            </a:prstGeom>
            <a:noFill/>
            <a:ln w="28575" cmpd="sng">
              <a:solidFill>
                <a:srgbClr val="000000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76" name="Group 75"/>
            <p:cNvGrpSpPr/>
            <p:nvPr/>
          </p:nvGrpSpPr>
          <p:grpSpPr>
            <a:xfrm>
              <a:off x="7787700" y="27782900"/>
              <a:ext cx="1402667" cy="1462813"/>
              <a:chOff x="5528339" y="1779446"/>
              <a:chExt cx="1208937" cy="1208937"/>
            </a:xfrm>
            <a:solidFill>
              <a:schemeClr val="accent3">
                <a:lumMod val="60000"/>
                <a:lumOff val="40000"/>
                <a:alpha val="25000"/>
              </a:schemeClr>
            </a:solidFill>
          </p:grpSpPr>
          <p:sp>
            <p:nvSpPr>
              <p:cNvPr id="77" name="Oval 76"/>
              <p:cNvSpPr/>
              <p:nvPr/>
            </p:nvSpPr>
            <p:spPr>
              <a:xfrm>
                <a:off x="5528339" y="1779446"/>
                <a:ext cx="1208937" cy="120893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5791104" y="1913076"/>
                <a:ext cx="369878" cy="354651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8</a:t>
                </a:r>
                <a:endParaRPr lang="en-US" sz="2400" baseline="-25000" dirty="0"/>
              </a:p>
            </p:txBody>
          </p:sp>
        </p:grpSp>
      </p:grpSp>
      <p:sp>
        <p:nvSpPr>
          <p:cNvPr id="85" name="TextBox 84"/>
          <p:cNvSpPr txBox="1"/>
          <p:nvPr/>
        </p:nvSpPr>
        <p:spPr>
          <a:xfrm>
            <a:off x="1699334" y="12546493"/>
            <a:ext cx="34914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LTER uses </a:t>
            </a:r>
            <a:r>
              <a:rPr lang="en-US" sz="2400" dirty="0" smtClean="0"/>
              <a:t>the EML</a:t>
            </a:r>
            <a:r>
              <a:rPr lang="en-US" sz="2400" dirty="0" smtClean="0"/>
              <a:t> dialect(D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) and created a recommendation with </a:t>
            </a:r>
            <a:r>
              <a:rPr lang="en-US" sz="2400" dirty="0"/>
              <a:t>5</a:t>
            </a:r>
            <a:r>
              <a:rPr lang="en-US" sz="2400" dirty="0" smtClean="0"/>
              <a:t> </a:t>
            </a:r>
            <a:r>
              <a:rPr lang="en-US" sz="2400" dirty="0" smtClean="0"/>
              <a:t>levels (R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, </a:t>
            </a:r>
            <a:r>
              <a:rPr lang="en-US" sz="2400" dirty="0" smtClean="0"/>
              <a:t>R</a:t>
            </a:r>
            <a:r>
              <a:rPr lang="en-US" sz="2400" baseline="-25000" dirty="0" smtClean="0"/>
              <a:t>3,</a:t>
            </a:r>
            <a:r>
              <a:rPr lang="en-US" sz="2400" dirty="0"/>
              <a:t> </a:t>
            </a:r>
            <a:r>
              <a:rPr lang="en-US" sz="2400" dirty="0" smtClean="0"/>
              <a:t>R</a:t>
            </a:r>
            <a:r>
              <a:rPr lang="en-US" sz="2400" baseline="-25000" dirty="0" smtClean="0"/>
              <a:t>4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5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86" name="TextBox 85"/>
          <p:cNvSpPr txBox="1"/>
          <p:nvPr/>
        </p:nvSpPr>
        <p:spPr>
          <a:xfrm>
            <a:off x="13371696" y="12409590"/>
            <a:ext cx="31369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second community creates a dialect (D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) with recommendations at 2 levels (</a:t>
            </a:r>
            <a:r>
              <a:rPr lang="en-US" sz="2400" dirty="0" smtClean="0"/>
              <a:t>R</a:t>
            </a:r>
            <a:r>
              <a:rPr lang="en-US" sz="2400" baseline="-25000" dirty="0"/>
              <a:t>7</a:t>
            </a:r>
            <a:r>
              <a:rPr lang="en-US" sz="2400" dirty="0" smtClean="0"/>
              <a:t>, R</a:t>
            </a:r>
            <a:r>
              <a:rPr lang="en-US" sz="2400" baseline="-25000" dirty="0"/>
              <a:t>8</a:t>
            </a:r>
            <a:r>
              <a:rPr lang="en-US" sz="2400" dirty="0" smtClean="0"/>
              <a:t>). </a:t>
            </a:r>
            <a:endParaRPr lang="en-US" sz="2400" dirty="0"/>
          </a:p>
        </p:txBody>
      </p:sp>
      <p:sp>
        <p:nvSpPr>
          <p:cNvPr id="87" name="TextBox 86"/>
          <p:cNvSpPr txBox="1"/>
          <p:nvPr/>
        </p:nvSpPr>
        <p:spPr>
          <a:xfrm>
            <a:off x="1697707" y="15072273"/>
            <a:ext cx="374855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/>
            </a:lvl1pPr>
          </a:lstStyle>
          <a:p>
            <a:r>
              <a:rPr lang="en-US" dirty="0" smtClean="0"/>
              <a:t>Four concepts from the Identification level (R</a:t>
            </a:r>
            <a:r>
              <a:rPr lang="en-US" baseline="-25000" dirty="0" smtClean="0"/>
              <a:t>1)</a:t>
            </a:r>
            <a:r>
              <a:rPr lang="en-US" dirty="0" smtClean="0"/>
              <a:t> are </a:t>
            </a:r>
            <a:r>
              <a:rPr lang="en-US" dirty="0" smtClean="0"/>
              <a:t>EML schema required concepts: Resource Title, Resource Identifier, Author / Originator, and Resource </a:t>
            </a:r>
            <a:r>
              <a:rPr lang="en-US" dirty="0" err="1" smtClean="0"/>
              <a:t>Conact</a:t>
            </a:r>
            <a:r>
              <a:rPr lang="en-US" dirty="0" smtClean="0"/>
              <a:t>.(R</a:t>
            </a:r>
            <a:r>
              <a:rPr lang="en-US" baseline="-25000" dirty="0" smtClean="0"/>
              <a:t>6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88" name="TextBox 87"/>
          <p:cNvSpPr txBox="1"/>
          <p:nvPr/>
        </p:nvSpPr>
        <p:spPr>
          <a:xfrm>
            <a:off x="13371696" y="15176920"/>
            <a:ext cx="31369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There </a:t>
            </a:r>
            <a:r>
              <a:rPr lang="en-US" sz="2400" dirty="0"/>
              <a:t>is overlap between dialects and recommendations, particularly for the discovery use </a:t>
            </a:r>
            <a:r>
              <a:rPr lang="en-US" sz="2400" dirty="0" smtClean="0"/>
              <a:t>case.</a:t>
            </a:r>
            <a:endParaRPr lang="en-US" sz="2400" dirty="0"/>
          </a:p>
          <a:p>
            <a:endParaRPr lang="en-US" sz="2400" dirty="0"/>
          </a:p>
        </p:txBody>
      </p:sp>
      <p:cxnSp>
        <p:nvCxnSpPr>
          <p:cNvPr id="89" name="Elbow Connector 88"/>
          <p:cNvCxnSpPr>
            <a:stCxn id="85" idx="3"/>
          </p:cNvCxnSpPr>
          <p:nvPr/>
        </p:nvCxnSpPr>
        <p:spPr>
          <a:xfrm>
            <a:off x="5190746" y="13331323"/>
            <a:ext cx="753493" cy="1529294"/>
          </a:xfrm>
          <a:prstGeom prst="bentConnector2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Elbow Connector 89"/>
          <p:cNvCxnSpPr>
            <a:endCxn id="80" idx="2"/>
          </p:cNvCxnSpPr>
          <p:nvPr/>
        </p:nvCxnSpPr>
        <p:spPr>
          <a:xfrm flipV="1">
            <a:off x="3561128" y="16421955"/>
            <a:ext cx="4719108" cy="1333050"/>
          </a:xfrm>
          <a:prstGeom prst="bentConnector2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90"/>
          <p:cNvCxnSpPr/>
          <p:nvPr/>
        </p:nvCxnSpPr>
        <p:spPr>
          <a:xfrm rot="5400000">
            <a:off x="12052653" y="13541571"/>
            <a:ext cx="1666196" cy="971895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Elbow Connector 91"/>
          <p:cNvCxnSpPr>
            <a:endCxn id="72" idx="3"/>
          </p:cNvCxnSpPr>
          <p:nvPr/>
        </p:nvCxnSpPr>
        <p:spPr>
          <a:xfrm rot="10800000" flipV="1">
            <a:off x="9949614" y="16331082"/>
            <a:ext cx="3422084" cy="1357470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592801" y="15858735"/>
            <a:ext cx="804227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Does </a:t>
            </a:r>
            <a:r>
              <a:rPr lang="en-US" sz="3200" dirty="0" smtClean="0"/>
              <a:t>the </a:t>
            </a:r>
            <a:r>
              <a:rPr lang="en-US" sz="3200" dirty="0"/>
              <a:t>collection become more complete with time?</a:t>
            </a:r>
          </a:p>
          <a:p>
            <a:endParaRPr lang="en-US" sz="3600" dirty="0"/>
          </a:p>
        </p:txBody>
      </p:sp>
      <p:sp>
        <p:nvSpPr>
          <p:cNvPr id="93" name="TextBox 92"/>
          <p:cNvSpPr txBox="1"/>
          <p:nvPr/>
        </p:nvSpPr>
        <p:spPr>
          <a:xfrm>
            <a:off x="36468618" y="5759324"/>
            <a:ext cx="126734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Are there concepts that the LTER community values more than </a:t>
            </a:r>
            <a:r>
              <a:rPr lang="en-US" sz="3200" smtClean="0"/>
              <a:t>others?</a:t>
            </a:r>
            <a:endParaRPr lang="en-US" sz="3200" dirty="0"/>
          </a:p>
        </p:txBody>
      </p:sp>
      <p:sp>
        <p:nvSpPr>
          <p:cNvPr id="94" name="Oval 93"/>
          <p:cNvSpPr/>
          <p:nvPr/>
        </p:nvSpPr>
        <p:spPr>
          <a:xfrm>
            <a:off x="7277849" y="12737360"/>
            <a:ext cx="1148917" cy="121426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5" name="Oval 94"/>
          <p:cNvSpPr/>
          <p:nvPr/>
        </p:nvSpPr>
        <p:spPr>
          <a:xfrm>
            <a:off x="5718469" y="14959353"/>
            <a:ext cx="1148917" cy="121426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6" name="TextBox 95"/>
          <p:cNvSpPr txBox="1"/>
          <p:nvPr/>
        </p:nvSpPr>
        <p:spPr>
          <a:xfrm>
            <a:off x="7796613" y="12966468"/>
            <a:ext cx="483625" cy="461665"/>
          </a:xfrm>
          <a:prstGeom prst="rect">
            <a:avLst/>
          </a:prstGeom>
          <a:noFill/>
          <a:ln w="12700" cmpd="sng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2400" dirty="0" smtClean="0"/>
              <a:t>R</a:t>
            </a:r>
            <a:r>
              <a:rPr lang="en-US" sz="2400" baseline="-25000" dirty="0"/>
              <a:t>4</a:t>
            </a:r>
            <a:endParaRPr lang="en-US" sz="2400" baseline="-25000" dirty="0"/>
          </a:p>
        </p:txBody>
      </p:sp>
      <p:sp>
        <p:nvSpPr>
          <p:cNvPr id="97" name="TextBox 96"/>
          <p:cNvSpPr txBox="1"/>
          <p:nvPr/>
        </p:nvSpPr>
        <p:spPr>
          <a:xfrm flipH="1">
            <a:off x="6108827" y="15302458"/>
            <a:ext cx="555077" cy="461665"/>
          </a:xfrm>
          <a:prstGeom prst="rect">
            <a:avLst/>
          </a:prstGeom>
          <a:noFill/>
          <a:ln w="12700" cmpd="sng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2400" dirty="0" smtClean="0"/>
              <a:t>R</a:t>
            </a:r>
            <a:r>
              <a:rPr lang="en-US" sz="2400" baseline="-25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83924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16801</TotalTime>
  <Words>604</Words>
  <Application>Microsoft Macintosh PowerPoint</Application>
  <PresentationFormat>Custom</PresentationFormat>
  <Paragraphs>68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Mangal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Gordon</dc:creator>
  <cp:lastModifiedBy>Sean Gordon</cp:lastModifiedBy>
  <cp:revision>362</cp:revision>
  <cp:lastPrinted>2016-12-02T21:34:18Z</cp:lastPrinted>
  <dcterms:created xsi:type="dcterms:W3CDTF">2015-11-23T22:19:17Z</dcterms:created>
  <dcterms:modified xsi:type="dcterms:W3CDTF">2016-12-02T22:53:22Z</dcterms:modified>
</cp:coreProperties>
</file>

<file path=docProps/thumbnail.jpeg>
</file>